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Lst>
  <p:notesMasterIdLst>
    <p:notesMasterId r:id="rId43"/>
  </p:notesMasterIdLst>
  <p:sldIdLst>
    <p:sldId id="256" r:id="rId2"/>
    <p:sldId id="324" r:id="rId3"/>
    <p:sldId id="278" r:id="rId4"/>
    <p:sldId id="280" r:id="rId5"/>
    <p:sldId id="273" r:id="rId6"/>
    <p:sldId id="325" r:id="rId7"/>
    <p:sldId id="321" r:id="rId8"/>
    <p:sldId id="282" r:id="rId9"/>
    <p:sldId id="323" r:id="rId10"/>
    <p:sldId id="288" r:id="rId11"/>
    <p:sldId id="289" r:id="rId12"/>
    <p:sldId id="290" r:id="rId13"/>
    <p:sldId id="291" r:id="rId14"/>
    <p:sldId id="292" r:id="rId15"/>
    <p:sldId id="295" r:id="rId16"/>
    <p:sldId id="296" r:id="rId17"/>
    <p:sldId id="322"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3" r:id="rId34"/>
    <p:sldId id="277" r:id="rId35"/>
    <p:sldId id="287" r:id="rId36"/>
    <p:sldId id="314" r:id="rId37"/>
    <p:sldId id="315" r:id="rId38"/>
    <p:sldId id="316" r:id="rId39"/>
    <p:sldId id="318" r:id="rId40"/>
    <p:sldId id="317" r:id="rId41"/>
    <p:sldId id="26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9" userDrawn="1">
          <p15:clr>
            <a:srgbClr val="A4A3A4"/>
          </p15:clr>
        </p15:guide>
        <p15:guide id="2" pos="6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3"/>
    <p:restoredTop sz="71207"/>
  </p:normalViewPr>
  <p:slideViewPr>
    <p:cSldViewPr>
      <p:cViewPr varScale="1">
        <p:scale>
          <a:sx n="82" d="100"/>
          <a:sy n="82" d="100"/>
        </p:scale>
        <p:origin x="168" y="992"/>
      </p:cViewPr>
      <p:guideLst>
        <p:guide orient="horz" pos="709"/>
        <p:guide pos="695"/>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dirty="0">
                <a:latin typeface="Arial"/>
                <a:ea typeface="+mn-ea"/>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a:ea typeface="+mn-ea"/>
                <a:cs typeface="+mn-cs"/>
              </a:defRPr>
            </a:lvl1pPr>
          </a:lstStyle>
          <a:p>
            <a:pPr>
              <a:defRPr/>
            </a:pPr>
            <a:fld id="{2543ACF8-3F51-854F-91E9-AD86E324A5D8}" type="slidenum">
              <a:rPr lang="en-US"/>
              <a:pPr>
                <a:defRPr/>
              </a:pPr>
              <a:t>‹#›</a:t>
            </a:fld>
            <a:endParaRPr lang="en-US" dirty="0"/>
          </a:p>
        </p:txBody>
      </p:sp>
    </p:spTree>
    <p:extLst>
      <p:ext uri="{BB962C8B-B14F-4D97-AF65-F5344CB8AC3E}">
        <p14:creationId xmlns:p14="http://schemas.microsoft.com/office/powerpoint/2010/main" val="11187983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refrontal.org/blog/2009/09/the-story-behind-the-atlantic-salm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1</a:t>
            </a:fld>
            <a:endParaRPr lang="en-US" dirty="0"/>
          </a:p>
        </p:txBody>
      </p:sp>
    </p:spTree>
    <p:extLst>
      <p:ext uri="{BB962C8B-B14F-4D97-AF65-F5344CB8AC3E}">
        <p14:creationId xmlns:p14="http://schemas.microsoft.com/office/powerpoint/2010/main" val="363971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Article in Science – estimating reproducibility of psychological studies. Ran 100 experiments, only replicated ~36% of results. </a:t>
            </a:r>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2</a:t>
            </a:fld>
            <a:endParaRPr lang="en-US" dirty="0"/>
          </a:p>
        </p:txBody>
      </p:sp>
    </p:spTree>
    <p:extLst>
      <p:ext uri="{BB962C8B-B14F-4D97-AF65-F5344CB8AC3E}">
        <p14:creationId xmlns:p14="http://schemas.microsoft.com/office/powerpoint/2010/main" val="337272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Pressure to publish already finished ”set in stone” experiments</a:t>
            </a:r>
            <a:endParaRPr lang="en-CA" b="0" i="0" dirty="0">
              <a:solidFill>
                <a:srgbClr val="222222"/>
              </a:solidFill>
              <a:effectLst/>
              <a:latin typeface="Harding"/>
            </a:endParaRPr>
          </a:p>
          <a:p>
            <a:endParaRPr lang="en-CA" b="0" i="0" dirty="0">
              <a:solidFill>
                <a:srgbClr val="222222"/>
              </a:solidFill>
              <a:effectLst/>
              <a:latin typeface="Harding"/>
            </a:endParaRPr>
          </a:p>
          <a:p>
            <a:r>
              <a:rPr lang="en-CA" b="0" i="0" dirty="0">
                <a:solidFill>
                  <a:srgbClr val="222222"/>
                </a:solidFill>
                <a:effectLst/>
                <a:latin typeface="Harding"/>
              </a:rPr>
              <a:t>Psychologist Uri </a:t>
            </a:r>
            <a:r>
              <a:rPr lang="en-CA" b="0" i="0" dirty="0" err="1">
                <a:solidFill>
                  <a:srgbClr val="222222"/>
                </a:solidFill>
                <a:effectLst/>
                <a:latin typeface="Harding"/>
              </a:rPr>
              <a:t>Simonsohn</a:t>
            </a:r>
            <a:r>
              <a:rPr lang="en-CA" b="0" i="0" dirty="0">
                <a:solidFill>
                  <a:srgbClr val="222222"/>
                </a:solidFill>
                <a:effectLst/>
                <a:latin typeface="Harding"/>
              </a:rPr>
              <a:t> at the University of Pennsylvania, gives an explicit nod to this naivety in his definition of '</a:t>
            </a:r>
            <a:r>
              <a:rPr lang="en-CA" b="0" i="1" dirty="0">
                <a:solidFill>
                  <a:srgbClr val="222222"/>
                </a:solidFill>
                <a:effectLst/>
                <a:latin typeface="Harding"/>
              </a:rPr>
              <a:t>p</a:t>
            </a:r>
            <a:r>
              <a:rPr lang="en-CA" b="0" i="0" dirty="0">
                <a:solidFill>
                  <a:srgbClr val="222222"/>
                </a:solidFill>
                <a:effectLst/>
                <a:latin typeface="Harding"/>
              </a:rPr>
              <a:t>-hacking': “Exploiting — perhaps unconsciously — researcher degrees of freedom until </a:t>
            </a:r>
            <a:r>
              <a:rPr lang="en-CA" b="0" i="1" dirty="0">
                <a:solidFill>
                  <a:srgbClr val="222222"/>
                </a:solidFill>
                <a:effectLst/>
                <a:latin typeface="Harding"/>
              </a:rPr>
              <a:t>p</a:t>
            </a:r>
            <a:r>
              <a:rPr lang="en-CA" b="0" i="0" dirty="0">
                <a:solidFill>
                  <a:srgbClr val="222222"/>
                </a:solidFill>
                <a:effectLst/>
                <a:latin typeface="Harding"/>
              </a:rPr>
              <a:t> &lt; 0.05.”</a:t>
            </a:r>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5</a:t>
            </a:fld>
            <a:endParaRPr lang="en-US" dirty="0"/>
          </a:p>
        </p:txBody>
      </p:sp>
    </p:spTree>
    <p:extLst>
      <p:ext uri="{BB962C8B-B14F-4D97-AF65-F5344CB8AC3E}">
        <p14:creationId xmlns:p14="http://schemas.microsoft.com/office/powerpoint/2010/main" val="132071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1A1A1A"/>
                </a:solidFill>
                <a:effectLst/>
                <a:latin typeface="BreveText"/>
              </a:rPr>
              <a:t>So, as the fish sat in the scanner, they showed it "a series of photographs depicting human individuals in social situations." To maintain the rigor of the protocol (and perhaps because it was hilarious), the salmon, just like a human test subject, "was asked to determine what emotion the individual in the photo must have been experiencing.”</a:t>
            </a:r>
          </a:p>
          <a:p>
            <a:endParaRPr lang="en-CA" b="0" i="0" dirty="0">
              <a:solidFill>
                <a:srgbClr val="1A1A1A"/>
              </a:solidFill>
              <a:effectLst/>
              <a:latin typeface="BreveText"/>
            </a:endParaRPr>
          </a:p>
          <a:p>
            <a:r>
              <a:rPr lang="en-CA" b="0" i="0" dirty="0">
                <a:solidFill>
                  <a:srgbClr val="1A1A1A"/>
                </a:solidFill>
                <a:effectLst/>
                <a:latin typeface="BreveText"/>
              </a:rPr>
              <a:t>If that were all that had occurred, the salmon scanning would simply live on in Dartmouth lore as a "crowning achievement in terms of </a:t>
            </a:r>
            <a:r>
              <a:rPr lang="en-CA" b="0" i="0" u="sng" dirty="0">
                <a:solidFill>
                  <a:srgbClr val="1A1A1A"/>
                </a:solidFill>
                <a:effectLst/>
                <a:latin typeface="BreveText"/>
                <a:hlinkClick r:id="rId3"/>
              </a:rPr>
              <a:t>ridiculous objects to scan</a:t>
            </a:r>
            <a:r>
              <a:rPr lang="en-CA" b="0" i="0" dirty="0">
                <a:solidFill>
                  <a:srgbClr val="1A1A1A"/>
                </a:solidFill>
                <a:effectLst/>
                <a:latin typeface="BreveText"/>
              </a:rPr>
              <a:t>." But the fish had a surprise in store. When they got around to analyzing the voxel (think: 3-D or "volumetric" pixel) data, the voxels representing the area where the salmon's tiny brain sat showed evidence of activity. In the fMRI scan, it looked like the dead salmon was </a:t>
            </a:r>
            <a:r>
              <a:rPr lang="en-CA" b="0" i="1" dirty="0">
                <a:solidFill>
                  <a:srgbClr val="1A1A1A"/>
                </a:solidFill>
                <a:effectLst/>
                <a:latin typeface="BreveText"/>
              </a:rPr>
              <a:t>actually thinking</a:t>
            </a:r>
            <a:r>
              <a:rPr lang="en-CA" b="0" i="0" dirty="0">
                <a:solidFill>
                  <a:srgbClr val="1A1A1A"/>
                </a:solidFill>
                <a:effectLst/>
                <a:latin typeface="BreveText"/>
              </a:rPr>
              <a:t> about the pictures it had been shown.</a:t>
            </a:r>
            <a:endParaRPr lang="en-US" dirty="0"/>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7</a:t>
            </a:fld>
            <a:endParaRPr lang="en-US" dirty="0"/>
          </a:p>
        </p:txBody>
      </p:sp>
    </p:spTree>
    <p:extLst>
      <p:ext uri="{BB962C8B-B14F-4D97-AF65-F5344CB8AC3E}">
        <p14:creationId xmlns:p14="http://schemas.microsoft.com/office/powerpoint/2010/main" val="175006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33333"/>
                </a:solidFill>
                <a:effectLst/>
                <a:latin typeface="Noto Sans" panose="020B0502040504020204" pitchFamily="34" charset="0"/>
              </a:rPr>
              <a:t>Roadmap for Open Science (the Roadmap), to provide a plan for greater openness in federal science and research activities. The Roadmap was published by the Chief Science Advisor of Canada on February 26th, 2020.</a:t>
            </a:r>
          </a:p>
          <a:p>
            <a:endParaRPr lang="en-CA" b="0" i="0" dirty="0">
              <a:solidFill>
                <a:srgbClr val="333333"/>
              </a:solidFill>
              <a:effectLst/>
              <a:latin typeface="Noto Sans" panose="020B0502040504020204" pitchFamily="34" charset="0"/>
            </a:endParaRPr>
          </a:p>
          <a:p>
            <a:pPr algn="l"/>
            <a:r>
              <a:rPr lang="en-CA" b="0" i="0" dirty="0">
                <a:solidFill>
                  <a:srgbClr val="333333"/>
                </a:solidFill>
                <a:effectLst/>
                <a:latin typeface="Noto Sans" panose="020B0502040504020204" pitchFamily="34" charset="0"/>
              </a:rPr>
              <a:t>Open science aims to make each of these stages more inclusive and accessible to other scientists and Canadians. The open science life cycle includes:</a:t>
            </a:r>
          </a:p>
          <a:p>
            <a:pPr algn="l">
              <a:buFont typeface="+mj-lt"/>
              <a:buAutoNum type="arabicPeriod"/>
            </a:pPr>
            <a:r>
              <a:rPr lang="en-CA" b="0" i="0" dirty="0">
                <a:solidFill>
                  <a:srgbClr val="333333"/>
                </a:solidFill>
                <a:effectLst/>
                <a:latin typeface="Noto Sans" panose="020B0502040504020204" pitchFamily="34" charset="0"/>
              </a:rPr>
              <a:t>Tackling innovation challenges and engaging the community during ideation</a:t>
            </a:r>
          </a:p>
          <a:p>
            <a:pPr algn="l">
              <a:buFont typeface="+mj-lt"/>
              <a:buAutoNum type="arabicPeriod"/>
            </a:pPr>
            <a:r>
              <a:rPr lang="en-CA" b="0" i="0" dirty="0">
                <a:solidFill>
                  <a:srgbClr val="333333"/>
                </a:solidFill>
                <a:effectLst/>
                <a:latin typeface="Noto Sans" panose="020B0502040504020204" pitchFamily="34" charset="0"/>
              </a:rPr>
              <a:t>Encouraging citizen science and integrating open methods and open data during data collection and analysis</a:t>
            </a:r>
          </a:p>
          <a:p>
            <a:pPr algn="l">
              <a:buFont typeface="+mj-lt"/>
              <a:buAutoNum type="arabicPeriod"/>
            </a:pPr>
            <a:r>
              <a:rPr lang="en-CA" b="0" i="0" dirty="0">
                <a:solidFill>
                  <a:srgbClr val="333333"/>
                </a:solidFill>
                <a:effectLst/>
                <a:latin typeface="Noto Sans" panose="020B0502040504020204" pitchFamily="34" charset="0"/>
              </a:rPr>
              <a:t>Encouraging access to publications prior to peer review (preprints) as part of the publication process</a:t>
            </a:r>
          </a:p>
          <a:p>
            <a:pPr algn="l">
              <a:buFont typeface="+mj-lt"/>
              <a:buAutoNum type="arabicPeriod"/>
            </a:pPr>
            <a:r>
              <a:rPr lang="en-CA" b="0" i="0" dirty="0">
                <a:solidFill>
                  <a:srgbClr val="333333"/>
                </a:solidFill>
                <a:effectLst/>
                <a:latin typeface="Noto Sans" panose="020B0502040504020204" pitchFamily="34" charset="0"/>
              </a:rPr>
              <a:t>Using open access publications to exchange and communicate data and information during the final stage of knowledge mobilization</a:t>
            </a:r>
          </a:p>
          <a:p>
            <a:br>
              <a:rPr lang="en-CA" dirty="0"/>
            </a:br>
            <a:r>
              <a:rPr lang="en-CA" b="0" i="0" dirty="0">
                <a:solidFill>
                  <a:srgbClr val="333333"/>
                </a:solidFill>
                <a:effectLst/>
                <a:latin typeface="Noto Sans" panose="020B0502040504020204" pitchFamily="34" charset="0"/>
              </a:rPr>
              <a:t>Open Access by Jan 2022</a:t>
            </a:r>
          </a:p>
          <a:p>
            <a:r>
              <a:rPr lang="en-CA" b="0" i="0" dirty="0">
                <a:solidFill>
                  <a:srgbClr val="333333"/>
                </a:solidFill>
                <a:effectLst/>
                <a:latin typeface="Noto Sans" panose="020B0502040504020204" pitchFamily="34" charset="0"/>
              </a:rPr>
              <a:t>FAIR by Jan 2025</a:t>
            </a:r>
          </a:p>
          <a:p>
            <a:endParaRPr lang="en-US" dirty="0"/>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9</a:t>
            </a:fld>
            <a:endParaRPr lang="en-US" dirty="0"/>
          </a:p>
        </p:txBody>
      </p:sp>
    </p:spTree>
    <p:extLst>
      <p:ext uri="{BB962C8B-B14F-4D97-AF65-F5344CB8AC3E}">
        <p14:creationId xmlns:p14="http://schemas.microsoft.com/office/powerpoint/2010/main" val="306800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11</a:t>
            </a:fld>
            <a:endParaRPr lang="en-US" dirty="0"/>
          </a:p>
        </p:txBody>
      </p:sp>
    </p:spTree>
    <p:extLst>
      <p:ext uri="{BB962C8B-B14F-4D97-AF65-F5344CB8AC3E}">
        <p14:creationId xmlns:p14="http://schemas.microsoft.com/office/powerpoint/2010/main" val="4277782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15</a:t>
            </a:fld>
            <a:endParaRPr lang="en-US" dirty="0"/>
          </a:p>
        </p:txBody>
      </p:sp>
    </p:spTree>
    <p:extLst>
      <p:ext uri="{BB962C8B-B14F-4D97-AF65-F5344CB8AC3E}">
        <p14:creationId xmlns:p14="http://schemas.microsoft.com/office/powerpoint/2010/main" val="375320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Economist George A. </a:t>
            </a:r>
            <a:r>
              <a:rPr lang="en-CA" dirty="0" err="1"/>
              <a:t>Akerlof’s</a:t>
            </a:r>
            <a:r>
              <a:rPr lang="en-CA" dirty="0"/>
              <a:t> seminal paper, “The Market for Lemons,” (how decisions are influenced by one party having more information), was rejected several times before it could be published. </a:t>
            </a:r>
            <a:r>
              <a:rPr lang="en-CA" dirty="0" err="1"/>
              <a:t>Akerlov</a:t>
            </a:r>
            <a:r>
              <a:rPr lang="en-CA" dirty="0"/>
              <a:t> was later awarded the Nobel Prize for this and other later work. </a:t>
            </a:r>
          </a:p>
          <a:p>
            <a:endParaRPr lang="en-US" dirty="0"/>
          </a:p>
        </p:txBody>
      </p:sp>
      <p:sp>
        <p:nvSpPr>
          <p:cNvPr id="4" name="Slide Number Placeholder 3"/>
          <p:cNvSpPr>
            <a:spLocks noGrp="1"/>
          </p:cNvSpPr>
          <p:nvPr>
            <p:ph type="sldNum" sz="quarter" idx="5"/>
          </p:nvPr>
        </p:nvSpPr>
        <p:spPr/>
        <p:txBody>
          <a:bodyPr/>
          <a:lstStyle/>
          <a:p>
            <a:pPr>
              <a:defRPr/>
            </a:pPr>
            <a:fld id="{2543ACF8-3F51-854F-91E9-AD86E324A5D8}" type="slidenum">
              <a:rPr lang="en-US" smtClean="0"/>
              <a:pPr>
                <a:defRPr/>
              </a:pPr>
              <a:t>24</a:t>
            </a:fld>
            <a:endParaRPr lang="en-US" dirty="0"/>
          </a:p>
        </p:txBody>
      </p:sp>
    </p:spTree>
    <p:extLst>
      <p:ext uri="{BB962C8B-B14F-4D97-AF65-F5344CB8AC3E}">
        <p14:creationId xmlns:p14="http://schemas.microsoft.com/office/powerpoint/2010/main" val="78379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E0CBFF-B68F-9F41-929E-4E8EFCC66F44}"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3060384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E0CBFF-B68F-9F41-929E-4E8EFCC66F44}"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17418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E0CBFF-B68F-9F41-929E-4E8EFCC66F44}"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3119515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page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14400" y="2204864"/>
            <a:ext cx="103632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6169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age option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14400" y="2204864"/>
            <a:ext cx="10363200" cy="11430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E0CBFF-B68F-9F41-929E-4E8EFCC66F44}"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247691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E0CBFF-B68F-9F41-929E-4E8EFCC66F44}"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291872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E0CBFF-B68F-9F41-929E-4E8EFCC66F44}"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383005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E0CBFF-B68F-9F41-929E-4E8EFCC66F44}" type="datetimeFigureOut">
              <a:rPr lang="en-US" smtClean="0"/>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18958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E0CBFF-B68F-9F41-929E-4E8EFCC66F44}" type="datetimeFigureOut">
              <a:rPr lang="en-US" smtClean="0"/>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217585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0CBFF-B68F-9F41-929E-4E8EFCC66F44}"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138793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E0CBFF-B68F-9F41-929E-4E8EFCC66F44}"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266718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E0CBFF-B68F-9F41-929E-4E8EFCC66F44}"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B8E31-9DBB-7D47-A63F-F7AAF0B911D8}" type="slidenum">
              <a:rPr lang="en-US" smtClean="0"/>
              <a:t>‹#›</a:t>
            </a:fld>
            <a:endParaRPr lang="en-US"/>
          </a:p>
        </p:txBody>
      </p:sp>
    </p:spTree>
    <p:extLst>
      <p:ext uri="{BB962C8B-B14F-4D97-AF65-F5344CB8AC3E}">
        <p14:creationId xmlns:p14="http://schemas.microsoft.com/office/powerpoint/2010/main" val="36216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0CBFF-B68F-9F41-929E-4E8EFCC66F44}" type="datetimeFigureOut">
              <a:rPr lang="en-US" smtClean="0"/>
              <a:t>4/15/24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B8E31-9DBB-7D47-A63F-F7AAF0B911D8}" type="slidenum">
              <a:rPr lang="en-US" smtClean="0"/>
              <a:t>‹#›</a:t>
            </a:fld>
            <a:endParaRPr lang="en-US"/>
          </a:p>
        </p:txBody>
      </p:sp>
    </p:spTree>
    <p:extLst>
      <p:ext uri="{BB962C8B-B14F-4D97-AF65-F5344CB8AC3E}">
        <p14:creationId xmlns:p14="http://schemas.microsoft.com/office/powerpoint/2010/main" val="33450694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671"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www.sherpa.ac.uk/rome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hyperlink" Target="http://www.prepubmed.org/monthly_stat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4973366/"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fosteropenscience.eu/learning/open-peer-revie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drexel-coas-elearning.blogspot.co.uk/2006/09/open-%20notebook-science.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ature.com/articles/533452a"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articles/533452a"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hyperlink" Target="https://the-turing-way.netlify.app/communication/open.html" TargetMode="External"/><Relationship Id="rId2" Type="http://schemas.openxmlformats.org/officeDocument/2006/relationships/hyperlink" Target="https://zenodo.org/record/1212496#.W1deLbgpDb0" TargetMode="External"/><Relationship Id="rId1" Type="http://schemas.openxmlformats.org/officeDocument/2006/relationships/slideLayout" Target="../slideLayouts/slideLayout2.xml"/><Relationship Id="rId4" Type="http://schemas.openxmlformats.org/officeDocument/2006/relationships/hyperlink" Target="http://www.cos.io/"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prefrontal.org/files/posters/Bennett-Salmon-2009.pdf"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s://www.nature.com/articles/533452a"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science.gc.ca/eic/site/063.nsf/eng/h_98054.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This image shows a researcher evolving their research practices to move towards the era of open research. The image starts with the person looking anxious about engaging with open science, slowly they take a few steps, feel comfortable about sharing their work, and finally start to collaborate with others.">
            <a:extLst>
              <a:ext uri="{FF2B5EF4-FFF2-40B4-BE49-F238E27FC236}">
                <a16:creationId xmlns:a16="http://schemas.microsoft.com/office/drawing/2014/main" id="{65AAB14B-C28C-DADD-7234-DEBA97C2C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850"/>
          <a:stretch/>
        </p:blipFill>
        <p:spPr bwMode="auto">
          <a:xfrm>
            <a:off x="499136" y="1456653"/>
            <a:ext cx="11193727"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AD692-B30B-5C43-FF6B-90F4B100C408}"/>
              </a:ext>
            </a:extLst>
          </p:cNvPr>
          <p:cNvSpPr txBox="1"/>
          <p:nvPr/>
        </p:nvSpPr>
        <p:spPr>
          <a:xfrm>
            <a:off x="119336" y="173231"/>
            <a:ext cx="11881320" cy="1354217"/>
          </a:xfrm>
          <a:prstGeom prst="rect">
            <a:avLst/>
          </a:prstGeom>
          <a:noFill/>
        </p:spPr>
        <p:txBody>
          <a:bodyPr wrap="square">
            <a:spAutoFit/>
          </a:bodyPr>
          <a:lstStyle/>
          <a:p>
            <a:pPr algn="ctr"/>
            <a:r>
              <a:rPr lang="en-US" sz="5400" b="1" dirty="0"/>
              <a:t>Open Scholarship in Research: </a:t>
            </a:r>
          </a:p>
          <a:p>
            <a:pPr algn="ctr"/>
            <a:r>
              <a:rPr lang="en-US" sz="2800" dirty="0"/>
              <a:t>why is it important, and small steps to get you started</a:t>
            </a:r>
          </a:p>
        </p:txBody>
      </p:sp>
      <p:sp>
        <p:nvSpPr>
          <p:cNvPr id="4" name="TextBox 3">
            <a:extLst>
              <a:ext uri="{FF2B5EF4-FFF2-40B4-BE49-F238E27FC236}">
                <a16:creationId xmlns:a16="http://schemas.microsoft.com/office/drawing/2014/main" id="{DEBBB0E1-2EA0-C2F0-E496-C8D6B48813D8}"/>
              </a:ext>
            </a:extLst>
          </p:cNvPr>
          <p:cNvSpPr txBox="1"/>
          <p:nvPr/>
        </p:nvSpPr>
        <p:spPr>
          <a:xfrm>
            <a:off x="3863752" y="6240112"/>
            <a:ext cx="4762073" cy="461665"/>
          </a:xfrm>
          <a:prstGeom prst="rect">
            <a:avLst/>
          </a:prstGeom>
          <a:noFill/>
        </p:spPr>
        <p:txBody>
          <a:bodyPr wrap="none" rtlCol="0">
            <a:spAutoFit/>
          </a:bodyPr>
          <a:lstStyle/>
          <a:p>
            <a:r>
              <a:rPr lang="en-US" sz="2400" dirty="0"/>
              <a:t>Aaron Johnson, Concordia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6E29-640F-5D40-A67B-597C040BE4C9}"/>
              </a:ext>
            </a:extLst>
          </p:cNvPr>
          <p:cNvSpPr>
            <a:spLocks noGrp="1"/>
          </p:cNvSpPr>
          <p:nvPr>
            <p:ph type="title"/>
          </p:nvPr>
        </p:nvSpPr>
        <p:spPr/>
        <p:txBody>
          <a:bodyPr/>
          <a:lstStyle/>
          <a:p>
            <a:r>
              <a:rPr lang="en-US" dirty="0">
                <a:latin typeface="+mn-lt"/>
              </a:rPr>
              <a:t>More than open access publishing</a:t>
            </a:r>
          </a:p>
        </p:txBody>
      </p:sp>
      <p:sp>
        <p:nvSpPr>
          <p:cNvPr id="3" name="Content Placeholder 2">
            <a:extLst>
              <a:ext uri="{FF2B5EF4-FFF2-40B4-BE49-F238E27FC236}">
                <a16:creationId xmlns:a16="http://schemas.microsoft.com/office/drawing/2014/main" id="{1F7E4BA1-C086-9F4D-B8DD-410886E38CEF}"/>
              </a:ext>
            </a:extLst>
          </p:cNvPr>
          <p:cNvSpPr>
            <a:spLocks noGrp="1"/>
          </p:cNvSpPr>
          <p:nvPr>
            <p:ph idx="1"/>
          </p:nvPr>
        </p:nvSpPr>
        <p:spPr>
          <a:xfrm>
            <a:off x="1019436" y="1772816"/>
            <a:ext cx="3780420" cy="4114800"/>
          </a:xfrm>
        </p:spPr>
        <p:txBody>
          <a:bodyPr>
            <a:normAutofit fontScale="92500" lnSpcReduction="10000"/>
          </a:bodyPr>
          <a:lstStyle/>
          <a:p>
            <a:pPr marL="0" indent="0">
              <a:buNone/>
            </a:pPr>
            <a:r>
              <a:rPr lang="en-CA" dirty="0"/>
              <a:t>“Open Science, the movement to make scientific products and processes accessible to and reusable by all, is about culture and knowledge as much as it is about technologies and services.”</a:t>
            </a:r>
          </a:p>
          <a:p>
            <a:pPr marL="0" indent="0">
              <a:buNone/>
            </a:pPr>
            <a:r>
              <a:rPr lang="en-CA" dirty="0"/>
              <a:t> </a:t>
            </a:r>
          </a:p>
          <a:p>
            <a:pPr marL="0" indent="0">
              <a:buNone/>
            </a:pPr>
            <a:r>
              <a:rPr lang="en-CA" sz="1600" dirty="0"/>
              <a:t>(https://open-science-training- </a:t>
            </a:r>
            <a:r>
              <a:rPr lang="en-CA" sz="1600" dirty="0" err="1"/>
              <a:t>handbook.gitbook.io</a:t>
            </a:r>
            <a:r>
              <a:rPr lang="en-CA" sz="1600" dirty="0"/>
              <a:t>/book/introduction) </a:t>
            </a:r>
          </a:p>
          <a:p>
            <a:pPr marL="0" indent="0">
              <a:buNone/>
            </a:pPr>
            <a:endParaRPr lang="en-US" dirty="0"/>
          </a:p>
        </p:txBody>
      </p:sp>
      <p:pic>
        <p:nvPicPr>
          <p:cNvPr id="5" name="Picture 4">
            <a:extLst>
              <a:ext uri="{FF2B5EF4-FFF2-40B4-BE49-F238E27FC236}">
                <a16:creationId xmlns:a16="http://schemas.microsoft.com/office/drawing/2014/main" id="{F6870096-C3F3-CB46-935D-4B013FDED184}"/>
              </a:ext>
            </a:extLst>
          </p:cNvPr>
          <p:cNvPicPr>
            <a:picLocks noChangeAspect="1"/>
          </p:cNvPicPr>
          <p:nvPr/>
        </p:nvPicPr>
        <p:blipFill>
          <a:blip r:embed="rId2"/>
          <a:stretch>
            <a:fillRect/>
          </a:stretch>
        </p:blipFill>
        <p:spPr>
          <a:xfrm>
            <a:off x="5015880" y="1682750"/>
            <a:ext cx="6908800" cy="3492500"/>
          </a:xfrm>
          <a:prstGeom prst="rect">
            <a:avLst/>
          </a:prstGeom>
        </p:spPr>
      </p:pic>
    </p:spTree>
    <p:extLst>
      <p:ext uri="{BB962C8B-B14F-4D97-AF65-F5344CB8AC3E}">
        <p14:creationId xmlns:p14="http://schemas.microsoft.com/office/powerpoint/2010/main" val="2466372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EE2B-FDD5-814B-8780-2F3D499EBBBD}"/>
              </a:ext>
            </a:extLst>
          </p:cNvPr>
          <p:cNvSpPr>
            <a:spLocks noGrp="1"/>
          </p:cNvSpPr>
          <p:nvPr>
            <p:ph type="title"/>
          </p:nvPr>
        </p:nvSpPr>
        <p:spPr/>
        <p:txBody>
          <a:bodyPr/>
          <a:lstStyle/>
          <a:p>
            <a:r>
              <a:rPr lang="en-US" dirty="0">
                <a:latin typeface="+mn-lt"/>
              </a:rPr>
              <a:t>What is Open Science / Scholarship?</a:t>
            </a:r>
          </a:p>
        </p:txBody>
      </p:sp>
      <p:sp>
        <p:nvSpPr>
          <p:cNvPr id="3" name="Content Placeholder 2">
            <a:extLst>
              <a:ext uri="{FF2B5EF4-FFF2-40B4-BE49-F238E27FC236}">
                <a16:creationId xmlns:a16="http://schemas.microsoft.com/office/drawing/2014/main" id="{99CD4EB7-BF7E-3346-8BA9-AFA1A62F4976}"/>
              </a:ext>
            </a:extLst>
          </p:cNvPr>
          <p:cNvSpPr>
            <a:spLocks noGrp="1"/>
          </p:cNvSpPr>
          <p:nvPr>
            <p:ph idx="1"/>
          </p:nvPr>
        </p:nvSpPr>
        <p:spPr/>
        <p:txBody>
          <a:bodyPr/>
          <a:lstStyle/>
          <a:p>
            <a:pPr marL="0" indent="0">
              <a:buNone/>
            </a:pPr>
            <a:r>
              <a:rPr lang="en-CA" dirty="0"/>
              <a:t>“Open Science is the practice of science in such a way that others can collaborate and contribute, where research data, lab notes and other research processes are freely available, under terms that enable reuse, redistribution and reproduction of the research and its underlying data and methods. In a nutshell, Open Science is transparent and accessible knowledge that is shared and developed through collaborative networks.” </a:t>
            </a:r>
          </a:p>
          <a:p>
            <a:pPr marL="0" indent="0">
              <a:buNone/>
            </a:pPr>
            <a:endParaRPr lang="en-CA" dirty="0">
              <a:effectLst/>
            </a:endParaRPr>
          </a:p>
          <a:p>
            <a:pPr marL="0" indent="0">
              <a:buNone/>
            </a:pPr>
            <a:r>
              <a:rPr lang="en-CA" dirty="0"/>
              <a:t>(</a:t>
            </a:r>
            <a:r>
              <a:rPr lang="en-CA" dirty="0" err="1"/>
              <a:t>Vicente-Sáez</a:t>
            </a:r>
            <a:r>
              <a:rPr lang="en-CA" dirty="0"/>
              <a:t> &amp; </a:t>
            </a:r>
            <a:r>
              <a:rPr lang="en-CA" dirty="0" err="1"/>
              <a:t>Martínez-Fuentes</a:t>
            </a:r>
            <a:r>
              <a:rPr lang="en-CA" dirty="0"/>
              <a:t> 2018) </a:t>
            </a:r>
            <a:endParaRPr lang="en-CA" dirty="0">
              <a:effectLst/>
            </a:endParaRPr>
          </a:p>
          <a:p>
            <a:pPr marL="0" indent="0">
              <a:buNone/>
            </a:pPr>
            <a:endParaRPr lang="en-CA" dirty="0">
              <a:effectLst/>
            </a:endParaRPr>
          </a:p>
          <a:p>
            <a:endParaRPr lang="en-US" dirty="0"/>
          </a:p>
        </p:txBody>
      </p:sp>
      <p:pic>
        <p:nvPicPr>
          <p:cNvPr id="4" name="Picture 3">
            <a:extLst>
              <a:ext uri="{FF2B5EF4-FFF2-40B4-BE49-F238E27FC236}">
                <a16:creationId xmlns:a16="http://schemas.microsoft.com/office/drawing/2014/main" id="{31651B35-3D0C-A24C-B298-57912436E061}"/>
              </a:ext>
            </a:extLst>
          </p:cNvPr>
          <p:cNvPicPr>
            <a:picLocks noChangeAspect="1"/>
          </p:cNvPicPr>
          <p:nvPr/>
        </p:nvPicPr>
        <p:blipFill>
          <a:blip r:embed="rId3"/>
          <a:stretch>
            <a:fillRect/>
          </a:stretch>
        </p:blipFill>
        <p:spPr>
          <a:xfrm>
            <a:off x="7248127" y="4149080"/>
            <a:ext cx="4903145" cy="2708920"/>
          </a:xfrm>
          <a:prstGeom prst="rect">
            <a:avLst/>
          </a:prstGeom>
        </p:spPr>
      </p:pic>
      <p:sp>
        <p:nvSpPr>
          <p:cNvPr id="5" name="Rectangle 4">
            <a:extLst>
              <a:ext uri="{FF2B5EF4-FFF2-40B4-BE49-F238E27FC236}">
                <a16:creationId xmlns:a16="http://schemas.microsoft.com/office/drawing/2014/main" id="{1D559484-6A2E-1C45-B17D-188C46E35494}"/>
              </a:ext>
            </a:extLst>
          </p:cNvPr>
          <p:cNvSpPr/>
          <p:nvPr/>
        </p:nvSpPr>
        <p:spPr>
          <a:xfrm>
            <a:off x="6672064" y="6176963"/>
            <a:ext cx="1440160" cy="564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437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D4C1-037D-4241-A00A-F62ACFB229E2}"/>
              </a:ext>
            </a:extLst>
          </p:cNvPr>
          <p:cNvSpPr>
            <a:spLocks noGrp="1"/>
          </p:cNvSpPr>
          <p:nvPr>
            <p:ph type="title"/>
          </p:nvPr>
        </p:nvSpPr>
        <p:spPr/>
        <p:txBody>
          <a:bodyPr/>
          <a:lstStyle/>
          <a:p>
            <a:r>
              <a:rPr lang="en-US" dirty="0">
                <a:latin typeface="+mn-lt"/>
              </a:rPr>
              <a:t>Think about it…</a:t>
            </a:r>
          </a:p>
        </p:txBody>
      </p:sp>
      <p:sp>
        <p:nvSpPr>
          <p:cNvPr id="3" name="Content Placeholder 2">
            <a:extLst>
              <a:ext uri="{FF2B5EF4-FFF2-40B4-BE49-F238E27FC236}">
                <a16:creationId xmlns:a16="http://schemas.microsoft.com/office/drawing/2014/main" id="{39EC74CC-6176-364A-AB67-27DAE66BBAE8}"/>
              </a:ext>
            </a:extLst>
          </p:cNvPr>
          <p:cNvSpPr>
            <a:spLocks noGrp="1"/>
          </p:cNvSpPr>
          <p:nvPr>
            <p:ph idx="1"/>
          </p:nvPr>
        </p:nvSpPr>
        <p:spPr/>
        <p:txBody>
          <a:bodyPr/>
          <a:lstStyle/>
          <a:p>
            <a:r>
              <a:rPr lang="en-CA" sz="2800" dirty="0"/>
              <a:t>What could you do with open scholarship? What could you study? What could you learn? </a:t>
            </a:r>
          </a:p>
          <a:p>
            <a:r>
              <a:rPr lang="en-CA" sz="2800" dirty="0"/>
              <a:t>What opportunities would present themselves, if... </a:t>
            </a:r>
          </a:p>
          <a:p>
            <a:pPr lvl="1"/>
            <a:r>
              <a:rPr lang="en-CA" sz="2400" dirty="0"/>
              <a:t>All data (in your field) were available online</a:t>
            </a:r>
          </a:p>
          <a:p>
            <a:pPr lvl="1"/>
            <a:r>
              <a:rPr lang="en-CA" sz="2400" dirty="0"/>
              <a:t>All algorithms (in your field) were available online</a:t>
            </a:r>
          </a:p>
          <a:p>
            <a:pPr lvl="1"/>
            <a:r>
              <a:rPr lang="en-CA" sz="2400" dirty="0"/>
              <a:t>All publications (in your field) were open access </a:t>
            </a:r>
          </a:p>
          <a:p>
            <a:r>
              <a:rPr lang="en-CA" sz="2800" dirty="0"/>
              <a:t>Most of these opportunities are not little steps forward; instead, they promise to be revolutionary! </a:t>
            </a:r>
          </a:p>
          <a:p>
            <a:endParaRPr lang="en-US" dirty="0"/>
          </a:p>
        </p:txBody>
      </p:sp>
    </p:spTree>
    <p:extLst>
      <p:ext uri="{BB962C8B-B14F-4D97-AF65-F5344CB8AC3E}">
        <p14:creationId xmlns:p14="http://schemas.microsoft.com/office/powerpoint/2010/main" val="206064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BB23-8062-C949-8F8B-CEA59FD66830}"/>
              </a:ext>
            </a:extLst>
          </p:cNvPr>
          <p:cNvSpPr>
            <a:spLocks noGrp="1"/>
          </p:cNvSpPr>
          <p:nvPr>
            <p:ph type="title"/>
          </p:nvPr>
        </p:nvSpPr>
        <p:spPr/>
        <p:txBody>
          <a:bodyPr/>
          <a:lstStyle/>
          <a:p>
            <a:r>
              <a:rPr lang="en-US" dirty="0">
                <a:latin typeface="+mn-lt"/>
              </a:rPr>
              <a:t>Benefits of Open Scholarship</a:t>
            </a:r>
          </a:p>
        </p:txBody>
      </p:sp>
      <p:sp>
        <p:nvSpPr>
          <p:cNvPr id="3" name="Content Placeholder 2">
            <a:extLst>
              <a:ext uri="{FF2B5EF4-FFF2-40B4-BE49-F238E27FC236}">
                <a16:creationId xmlns:a16="http://schemas.microsoft.com/office/drawing/2014/main" id="{A01C6D47-E445-CC4A-AB80-A85B46103F73}"/>
              </a:ext>
            </a:extLst>
          </p:cNvPr>
          <p:cNvSpPr>
            <a:spLocks noGrp="1"/>
          </p:cNvSpPr>
          <p:nvPr>
            <p:ph idx="1"/>
          </p:nvPr>
        </p:nvSpPr>
        <p:spPr/>
        <p:txBody>
          <a:bodyPr>
            <a:normAutofit lnSpcReduction="10000"/>
          </a:bodyPr>
          <a:lstStyle/>
          <a:p>
            <a:r>
              <a:rPr lang="en-CA" dirty="0"/>
              <a:t>Open scholarship makes the work accessible to anyone.</a:t>
            </a:r>
          </a:p>
          <a:p>
            <a:r>
              <a:rPr lang="en-CA" dirty="0"/>
              <a:t>Open scholarship allows people to build much more efficiently on previous work.</a:t>
            </a:r>
          </a:p>
          <a:p>
            <a:r>
              <a:rPr lang="en-CA" dirty="0"/>
              <a:t>Open scholarship helps maximize the usefulness of each individual research effort (e.g., mine old data, and lots of it!). </a:t>
            </a:r>
          </a:p>
          <a:p>
            <a:r>
              <a:rPr lang="en-CA" dirty="0"/>
              <a:t>Data tend to have a (much!) longer shelf life than our (limited) interpretations.</a:t>
            </a:r>
          </a:p>
          <a:p>
            <a:r>
              <a:rPr lang="en-CA" dirty="0"/>
              <a:t>Open scholarship fosters creativity, and stimulates revolutionary research</a:t>
            </a:r>
          </a:p>
          <a:p>
            <a:r>
              <a:rPr lang="en-CA" dirty="0"/>
              <a:t>Importance of networking. </a:t>
            </a:r>
          </a:p>
          <a:p>
            <a:pPr marL="0" indent="0">
              <a:buNone/>
            </a:pPr>
            <a:endParaRPr lang="en-US" dirty="0"/>
          </a:p>
        </p:txBody>
      </p:sp>
    </p:spTree>
    <p:extLst>
      <p:ext uri="{BB962C8B-B14F-4D97-AF65-F5344CB8AC3E}">
        <p14:creationId xmlns:p14="http://schemas.microsoft.com/office/powerpoint/2010/main" val="2274605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699F-D687-7A43-BA5C-3D4907BBEAF1}"/>
              </a:ext>
            </a:extLst>
          </p:cNvPr>
          <p:cNvSpPr>
            <a:spLocks noGrp="1"/>
          </p:cNvSpPr>
          <p:nvPr>
            <p:ph type="title"/>
          </p:nvPr>
        </p:nvSpPr>
        <p:spPr/>
        <p:txBody>
          <a:bodyPr/>
          <a:lstStyle/>
          <a:p>
            <a:r>
              <a:rPr lang="en-US" dirty="0">
                <a:latin typeface="+mn-lt"/>
              </a:rPr>
              <a:t>Why should research be open?</a:t>
            </a:r>
          </a:p>
        </p:txBody>
      </p:sp>
      <p:sp>
        <p:nvSpPr>
          <p:cNvPr id="3" name="Content Placeholder 2">
            <a:extLst>
              <a:ext uri="{FF2B5EF4-FFF2-40B4-BE49-F238E27FC236}">
                <a16:creationId xmlns:a16="http://schemas.microsoft.com/office/drawing/2014/main" id="{161C77EB-8A7E-E44B-847C-DDA8B6C0C6F6}"/>
              </a:ext>
            </a:extLst>
          </p:cNvPr>
          <p:cNvSpPr>
            <a:spLocks noGrp="1"/>
          </p:cNvSpPr>
          <p:nvPr>
            <p:ph idx="1"/>
          </p:nvPr>
        </p:nvSpPr>
        <p:spPr/>
        <p:txBody>
          <a:bodyPr>
            <a:normAutofit lnSpcReduction="10000"/>
          </a:bodyPr>
          <a:lstStyle/>
          <a:p>
            <a:r>
              <a:rPr lang="en-CA" dirty="0"/>
              <a:t>Evaluation requires full understanding of Methods </a:t>
            </a:r>
          </a:p>
          <a:p>
            <a:r>
              <a:rPr lang="en-CA" dirty="0"/>
              <a:t>Reproducibility</a:t>
            </a:r>
          </a:p>
          <a:p>
            <a:r>
              <a:rPr lang="en-CA" dirty="0"/>
              <a:t>Replicability</a:t>
            </a:r>
          </a:p>
          <a:p>
            <a:r>
              <a:rPr lang="en-CA" dirty="0"/>
              <a:t>Impact </a:t>
            </a:r>
          </a:p>
          <a:p>
            <a:pPr marL="0" indent="0">
              <a:buNone/>
            </a:pPr>
            <a:endParaRPr lang="en-CA" dirty="0">
              <a:effectLst/>
            </a:endParaRPr>
          </a:p>
          <a:p>
            <a:pPr marL="0" indent="0">
              <a:buNone/>
            </a:pPr>
            <a:endParaRPr lang="en-CA" dirty="0">
              <a:effectLst/>
            </a:endParaRPr>
          </a:p>
          <a:p>
            <a:r>
              <a:rPr lang="en-CA" dirty="0"/>
              <a:t>Accelerate discovery</a:t>
            </a:r>
          </a:p>
          <a:p>
            <a:pPr lvl="1"/>
            <a:r>
              <a:rPr lang="en-CA" dirty="0"/>
              <a:t>Share data </a:t>
            </a:r>
          </a:p>
          <a:p>
            <a:pPr lvl="1"/>
            <a:r>
              <a:rPr lang="en-CA" dirty="0"/>
              <a:t>Share code</a:t>
            </a:r>
          </a:p>
          <a:p>
            <a:pPr lvl="1"/>
            <a:r>
              <a:rPr lang="en-CA" dirty="0"/>
              <a:t>Share everything! </a:t>
            </a:r>
            <a:endParaRPr lang="en-CA" dirty="0">
              <a:effectLst/>
            </a:endParaRPr>
          </a:p>
          <a:p>
            <a:endParaRPr lang="en-US" dirty="0"/>
          </a:p>
        </p:txBody>
      </p:sp>
      <p:pic>
        <p:nvPicPr>
          <p:cNvPr id="4" name="Picture 3">
            <a:extLst>
              <a:ext uri="{FF2B5EF4-FFF2-40B4-BE49-F238E27FC236}">
                <a16:creationId xmlns:a16="http://schemas.microsoft.com/office/drawing/2014/main" id="{7F6C4DBB-A3D9-8D4B-9FD6-F262ECB9DBF9}"/>
              </a:ext>
            </a:extLst>
          </p:cNvPr>
          <p:cNvPicPr>
            <a:picLocks noChangeAspect="1"/>
          </p:cNvPicPr>
          <p:nvPr/>
        </p:nvPicPr>
        <p:blipFill>
          <a:blip r:embed="rId2"/>
          <a:stretch>
            <a:fillRect/>
          </a:stretch>
        </p:blipFill>
        <p:spPr>
          <a:xfrm>
            <a:off x="5920970" y="3064957"/>
            <a:ext cx="5436096" cy="3418928"/>
          </a:xfrm>
          <a:prstGeom prst="rect">
            <a:avLst/>
          </a:prstGeom>
        </p:spPr>
      </p:pic>
    </p:spTree>
    <p:extLst>
      <p:ext uri="{BB962C8B-B14F-4D97-AF65-F5344CB8AC3E}">
        <p14:creationId xmlns:p14="http://schemas.microsoft.com/office/powerpoint/2010/main" val="107297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4524-02CB-2F4E-90A1-381CD7B897AE}"/>
              </a:ext>
            </a:extLst>
          </p:cNvPr>
          <p:cNvSpPr>
            <a:spLocks noGrp="1"/>
          </p:cNvSpPr>
          <p:nvPr>
            <p:ph type="title"/>
          </p:nvPr>
        </p:nvSpPr>
        <p:spPr/>
        <p:txBody>
          <a:bodyPr/>
          <a:lstStyle/>
          <a:p>
            <a:r>
              <a:rPr lang="en-US" dirty="0">
                <a:latin typeface="+mn-lt"/>
              </a:rPr>
              <a:t>Open Scholarship Success Stories</a:t>
            </a:r>
          </a:p>
        </p:txBody>
      </p:sp>
      <p:sp>
        <p:nvSpPr>
          <p:cNvPr id="3" name="Content Placeholder 2">
            <a:extLst>
              <a:ext uri="{FF2B5EF4-FFF2-40B4-BE49-F238E27FC236}">
                <a16:creationId xmlns:a16="http://schemas.microsoft.com/office/drawing/2014/main" id="{602A2F66-A19F-A046-AB26-86178720B8DE}"/>
              </a:ext>
            </a:extLst>
          </p:cNvPr>
          <p:cNvSpPr>
            <a:spLocks noGrp="1"/>
          </p:cNvSpPr>
          <p:nvPr>
            <p:ph idx="1"/>
          </p:nvPr>
        </p:nvSpPr>
        <p:spPr/>
        <p:txBody>
          <a:bodyPr/>
          <a:lstStyle/>
          <a:p>
            <a:r>
              <a:rPr lang="en-CA" dirty="0"/>
              <a:t>Code: Linux &amp; </a:t>
            </a:r>
            <a:r>
              <a:rPr lang="en-CA" dirty="0" err="1"/>
              <a:t>NeuroDebian</a:t>
            </a:r>
            <a:r>
              <a:rPr lang="en-CA" dirty="0"/>
              <a:t>, R, SPM, LaTeX, etc.</a:t>
            </a:r>
          </a:p>
          <a:p>
            <a:pPr lvl="1"/>
            <a:r>
              <a:rPr lang="en-CA" dirty="0"/>
              <a:t>Raspberry Pi hardware</a:t>
            </a:r>
          </a:p>
          <a:p>
            <a:pPr lvl="1"/>
            <a:r>
              <a:rPr lang="en-CA" dirty="0"/>
              <a:t>Publishers: </a:t>
            </a:r>
            <a:r>
              <a:rPr lang="en-CA" dirty="0" err="1"/>
              <a:t>PLoS</a:t>
            </a:r>
            <a:r>
              <a:rPr lang="en-CA" dirty="0"/>
              <a:t>, </a:t>
            </a:r>
            <a:r>
              <a:rPr lang="en-CA" dirty="0" err="1"/>
              <a:t>eLife</a:t>
            </a:r>
            <a:r>
              <a:rPr lang="en-CA" dirty="0"/>
              <a:t>, </a:t>
            </a:r>
            <a:r>
              <a:rPr lang="en-CA" dirty="0" err="1"/>
              <a:t>eNeuro</a:t>
            </a:r>
            <a:r>
              <a:rPr lang="en-CA" dirty="0"/>
              <a:t>, etc.</a:t>
            </a:r>
          </a:p>
          <a:p>
            <a:pPr lvl="1"/>
            <a:r>
              <a:rPr lang="en-CA" dirty="0" err="1"/>
              <a:t>arXiv</a:t>
            </a:r>
            <a:r>
              <a:rPr lang="en-CA" dirty="0"/>
              <a:t>: pre-print repositories (</a:t>
            </a:r>
            <a:r>
              <a:rPr lang="en-CA" dirty="0" err="1"/>
              <a:t>bioRxiv</a:t>
            </a:r>
            <a:r>
              <a:rPr lang="en-CA" dirty="0"/>
              <a:t>, </a:t>
            </a:r>
            <a:r>
              <a:rPr lang="en-CA" dirty="0" err="1"/>
              <a:t>PsyArXiv</a:t>
            </a:r>
            <a:r>
              <a:rPr lang="en-CA" dirty="0"/>
              <a:t>, etc.) </a:t>
            </a:r>
          </a:p>
          <a:p>
            <a:pPr lvl="1"/>
            <a:r>
              <a:rPr lang="en-CA" dirty="0"/>
              <a:t>Wikipedia, </a:t>
            </a:r>
            <a:r>
              <a:rPr lang="en-CA" dirty="0" err="1"/>
              <a:t>Scholarpedia</a:t>
            </a:r>
            <a:r>
              <a:rPr lang="en-CA" dirty="0"/>
              <a:t> </a:t>
            </a:r>
          </a:p>
          <a:p>
            <a:r>
              <a:rPr lang="en-CA" dirty="0"/>
              <a:t>Numerous collaborative datasets / projects </a:t>
            </a:r>
            <a:endParaRPr lang="en-CA" dirty="0">
              <a:effectLst/>
            </a:endParaRPr>
          </a:p>
          <a:p>
            <a:endParaRPr lang="en-US" dirty="0"/>
          </a:p>
        </p:txBody>
      </p:sp>
      <p:pic>
        <p:nvPicPr>
          <p:cNvPr id="4" name="Picture 3">
            <a:extLst>
              <a:ext uri="{FF2B5EF4-FFF2-40B4-BE49-F238E27FC236}">
                <a16:creationId xmlns:a16="http://schemas.microsoft.com/office/drawing/2014/main" id="{A9FB1C5F-6A83-E047-85D1-554B9E73521E}"/>
              </a:ext>
            </a:extLst>
          </p:cNvPr>
          <p:cNvPicPr>
            <a:picLocks noChangeAspect="1"/>
          </p:cNvPicPr>
          <p:nvPr/>
        </p:nvPicPr>
        <p:blipFill>
          <a:blip r:embed="rId3"/>
          <a:stretch>
            <a:fillRect/>
          </a:stretch>
        </p:blipFill>
        <p:spPr>
          <a:xfrm>
            <a:off x="7416800" y="4210010"/>
            <a:ext cx="4775200" cy="2616200"/>
          </a:xfrm>
          <a:prstGeom prst="rect">
            <a:avLst/>
          </a:prstGeom>
        </p:spPr>
      </p:pic>
      <p:sp>
        <p:nvSpPr>
          <p:cNvPr id="5" name="Rectangle 4">
            <a:extLst>
              <a:ext uri="{FF2B5EF4-FFF2-40B4-BE49-F238E27FC236}">
                <a16:creationId xmlns:a16="http://schemas.microsoft.com/office/drawing/2014/main" id="{F34E97EF-F918-6A49-9501-CE3E22DC9055}"/>
              </a:ext>
            </a:extLst>
          </p:cNvPr>
          <p:cNvSpPr/>
          <p:nvPr/>
        </p:nvSpPr>
        <p:spPr>
          <a:xfrm>
            <a:off x="7392144" y="4077072"/>
            <a:ext cx="129614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AB4FE3-C10D-B84D-A155-E394E59F8237}"/>
              </a:ext>
            </a:extLst>
          </p:cNvPr>
          <p:cNvSpPr/>
          <p:nvPr/>
        </p:nvSpPr>
        <p:spPr>
          <a:xfrm>
            <a:off x="6528048" y="5086062"/>
            <a:ext cx="129614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avbar avatar">
            <a:extLst>
              <a:ext uri="{FF2B5EF4-FFF2-40B4-BE49-F238E27FC236}">
                <a16:creationId xmlns:a16="http://schemas.microsoft.com/office/drawing/2014/main" id="{1D4B5C28-8DBF-8C4B-A437-7CE59E099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159" y="4446127"/>
            <a:ext cx="2143965" cy="2143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rista Byers-Heinlein">
            <a:extLst>
              <a:ext uri="{FF2B5EF4-FFF2-40B4-BE49-F238E27FC236}">
                <a16:creationId xmlns:a16="http://schemas.microsoft.com/office/drawing/2014/main" id="{E716436A-D2E1-85EF-75DB-18A394B71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752" y="4446127"/>
            <a:ext cx="2232248"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4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87B5-7AAD-8C43-ACA9-8BB0398E0CC2}"/>
              </a:ext>
            </a:extLst>
          </p:cNvPr>
          <p:cNvSpPr>
            <a:spLocks noGrp="1"/>
          </p:cNvSpPr>
          <p:nvPr>
            <p:ph type="title"/>
          </p:nvPr>
        </p:nvSpPr>
        <p:spPr/>
        <p:txBody>
          <a:bodyPr/>
          <a:lstStyle/>
          <a:p>
            <a:r>
              <a:rPr lang="en-US" dirty="0">
                <a:latin typeface="+mn-lt"/>
              </a:rPr>
              <a:t>Open Science Tools</a:t>
            </a:r>
          </a:p>
        </p:txBody>
      </p:sp>
      <p:sp>
        <p:nvSpPr>
          <p:cNvPr id="3" name="Content Placeholder 2">
            <a:extLst>
              <a:ext uri="{FF2B5EF4-FFF2-40B4-BE49-F238E27FC236}">
                <a16:creationId xmlns:a16="http://schemas.microsoft.com/office/drawing/2014/main" id="{4F3B6602-6A85-5343-B6F2-7E12FA43D3C0}"/>
              </a:ext>
            </a:extLst>
          </p:cNvPr>
          <p:cNvSpPr>
            <a:spLocks noGrp="1"/>
          </p:cNvSpPr>
          <p:nvPr>
            <p:ph idx="1"/>
          </p:nvPr>
        </p:nvSpPr>
        <p:spPr>
          <a:xfrm>
            <a:off x="838200" y="1825625"/>
            <a:ext cx="10515600" cy="4667250"/>
          </a:xfrm>
        </p:spPr>
        <p:txBody>
          <a:bodyPr>
            <a:normAutofit fontScale="85000" lnSpcReduction="20000"/>
          </a:bodyPr>
          <a:lstStyle/>
          <a:p>
            <a:r>
              <a:rPr lang="en-CA" sz="3500" dirty="0"/>
              <a:t>Pre-registration keeps you honest!</a:t>
            </a:r>
          </a:p>
          <a:p>
            <a:pPr lvl="1"/>
            <a:r>
              <a:rPr lang="en-CA" sz="2800" dirty="0" err="1"/>
              <a:t>OSF.io</a:t>
            </a:r>
            <a:r>
              <a:rPr lang="en-CA" sz="2800" dirty="0"/>
              <a:t> &amp; many journals accepting pre-registered studies</a:t>
            </a:r>
          </a:p>
          <a:p>
            <a:pPr lvl="1"/>
            <a:r>
              <a:rPr lang="en-CA" sz="2800" dirty="0"/>
              <a:t>Rationale, methods, hypotheses, analytic plan, </a:t>
            </a:r>
            <a:r>
              <a:rPr lang="en-CA" sz="2800" dirty="0" err="1"/>
              <a:t>etc</a:t>
            </a:r>
            <a:endParaRPr lang="en-CA" sz="2800" dirty="0"/>
          </a:p>
          <a:p>
            <a:pPr lvl="1"/>
            <a:r>
              <a:rPr lang="en-CA" sz="2800" dirty="0"/>
              <a:t>Distinguishes hypothesis testing from exploratory analyses </a:t>
            </a:r>
            <a:endParaRPr lang="en-CA" sz="2800" dirty="0">
              <a:effectLst/>
            </a:endParaRPr>
          </a:p>
          <a:p>
            <a:r>
              <a:rPr lang="en-CA" sz="3500" dirty="0"/>
              <a:t>Data repositories make the most out of data </a:t>
            </a:r>
          </a:p>
          <a:p>
            <a:pPr lvl="1"/>
            <a:r>
              <a:rPr lang="en-CA" sz="3000" dirty="0" err="1"/>
              <a:t>OSF.io</a:t>
            </a:r>
            <a:r>
              <a:rPr lang="en-CA" sz="3000" dirty="0"/>
              <a:t> </a:t>
            </a:r>
            <a:endParaRPr lang="en-CA" sz="3000" dirty="0">
              <a:effectLst/>
            </a:endParaRPr>
          </a:p>
          <a:p>
            <a:r>
              <a:rPr lang="en-CA" sz="3500" dirty="0"/>
              <a:t>Model sharing ensure impact of model / hypothesis </a:t>
            </a:r>
          </a:p>
          <a:p>
            <a:pPr lvl="1"/>
            <a:r>
              <a:rPr lang="en-CA" sz="3000" dirty="0" err="1"/>
              <a:t>Github</a:t>
            </a:r>
            <a:r>
              <a:rPr lang="en-CA" sz="3000" dirty="0"/>
              <a:t> – importance of documentation </a:t>
            </a:r>
            <a:endParaRPr lang="en-CA" sz="3000" dirty="0">
              <a:effectLst/>
            </a:endParaRPr>
          </a:p>
          <a:p>
            <a:r>
              <a:rPr lang="en-CA" sz="3500" dirty="0"/>
              <a:t>Open peer review</a:t>
            </a:r>
          </a:p>
          <a:p>
            <a:r>
              <a:rPr lang="en-CA" sz="3500" dirty="0"/>
              <a:t>Open access provides it to everyone! </a:t>
            </a:r>
          </a:p>
          <a:p>
            <a:pPr lvl="1"/>
            <a:r>
              <a:rPr lang="en-CA" sz="3000" dirty="0" err="1"/>
              <a:t>bioRxiv</a:t>
            </a:r>
            <a:r>
              <a:rPr lang="en-CA" sz="3000" dirty="0"/>
              <a:t>, open-access journals, </a:t>
            </a:r>
            <a:r>
              <a:rPr lang="en-CA" sz="3000" dirty="0" err="1"/>
              <a:t>etc</a:t>
            </a:r>
            <a:br>
              <a:rPr lang="en-CA" dirty="0"/>
            </a:br>
            <a:endParaRPr lang="en-CA" dirty="0">
              <a:effectLst/>
            </a:endParaRPr>
          </a:p>
          <a:p>
            <a:endParaRPr lang="en-US" dirty="0"/>
          </a:p>
        </p:txBody>
      </p:sp>
      <p:pic>
        <p:nvPicPr>
          <p:cNvPr id="4" name="Picture 3">
            <a:extLst>
              <a:ext uri="{FF2B5EF4-FFF2-40B4-BE49-F238E27FC236}">
                <a16:creationId xmlns:a16="http://schemas.microsoft.com/office/drawing/2014/main" id="{C8534D32-6409-BD4B-A56D-A5D07F306EEE}"/>
              </a:ext>
            </a:extLst>
          </p:cNvPr>
          <p:cNvPicPr>
            <a:picLocks noChangeAspect="1"/>
          </p:cNvPicPr>
          <p:nvPr/>
        </p:nvPicPr>
        <p:blipFill>
          <a:blip r:embed="rId2"/>
          <a:stretch>
            <a:fillRect/>
          </a:stretch>
        </p:blipFill>
        <p:spPr>
          <a:xfrm>
            <a:off x="7608168" y="0"/>
            <a:ext cx="4427984" cy="2238411"/>
          </a:xfrm>
          <a:prstGeom prst="rect">
            <a:avLst/>
          </a:prstGeom>
        </p:spPr>
      </p:pic>
    </p:spTree>
    <p:extLst>
      <p:ext uri="{BB962C8B-B14F-4D97-AF65-F5344CB8AC3E}">
        <p14:creationId xmlns:p14="http://schemas.microsoft.com/office/powerpoint/2010/main" val="83604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27C38-FEB0-094C-95E1-55DAE0C8AC20}"/>
              </a:ext>
            </a:extLst>
          </p:cNvPr>
          <p:cNvPicPr>
            <a:picLocks noChangeAspect="1"/>
          </p:cNvPicPr>
          <p:nvPr/>
        </p:nvPicPr>
        <p:blipFill>
          <a:blip r:embed="rId2"/>
          <a:stretch>
            <a:fillRect/>
          </a:stretch>
        </p:blipFill>
        <p:spPr>
          <a:xfrm>
            <a:off x="1991544" y="-17338"/>
            <a:ext cx="8107434" cy="6858000"/>
          </a:xfrm>
          <a:prstGeom prst="rect">
            <a:avLst/>
          </a:prstGeom>
        </p:spPr>
      </p:pic>
      <p:sp>
        <p:nvSpPr>
          <p:cNvPr id="2" name="Rectangle 1">
            <a:extLst>
              <a:ext uri="{FF2B5EF4-FFF2-40B4-BE49-F238E27FC236}">
                <a16:creationId xmlns:a16="http://schemas.microsoft.com/office/drawing/2014/main" id="{3B784F95-520F-C754-5096-FC9EBC73F4A1}"/>
              </a:ext>
            </a:extLst>
          </p:cNvPr>
          <p:cNvSpPr/>
          <p:nvPr/>
        </p:nvSpPr>
        <p:spPr>
          <a:xfrm>
            <a:off x="8256240" y="1844824"/>
            <a:ext cx="1842738" cy="4320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6E0D9F6-3645-AF0F-E701-96CF668AE57D}"/>
              </a:ext>
            </a:extLst>
          </p:cNvPr>
          <p:cNvSpPr/>
          <p:nvPr/>
        </p:nvSpPr>
        <p:spPr>
          <a:xfrm>
            <a:off x="1415480" y="4146751"/>
            <a:ext cx="1872208" cy="1392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8AFCEB-8B35-FAB8-D838-AA9AF4D67F14}"/>
              </a:ext>
            </a:extLst>
          </p:cNvPr>
          <p:cNvSpPr/>
          <p:nvPr/>
        </p:nvSpPr>
        <p:spPr>
          <a:xfrm>
            <a:off x="1588966" y="3645024"/>
            <a:ext cx="1872208" cy="1392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 (programming language) - Wikipedia">
            <a:extLst>
              <a:ext uri="{FF2B5EF4-FFF2-40B4-BE49-F238E27FC236}">
                <a16:creationId xmlns:a16="http://schemas.microsoft.com/office/drawing/2014/main" id="{C6247F0C-D973-EEC7-A2B5-99B1D3507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2" y="4300915"/>
            <a:ext cx="864096" cy="669697"/>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DCB7FE1-9D4F-DCA0-E1E2-A0512EEDCA08}"/>
              </a:ext>
            </a:extLst>
          </p:cNvPr>
          <p:cNvSpPr/>
          <p:nvPr/>
        </p:nvSpPr>
        <p:spPr>
          <a:xfrm>
            <a:off x="5231904" y="2384884"/>
            <a:ext cx="2088232" cy="20882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Pavlovia">
            <a:extLst>
              <a:ext uri="{FF2B5EF4-FFF2-40B4-BE49-F238E27FC236}">
                <a16:creationId xmlns:a16="http://schemas.microsoft.com/office/drawing/2014/main" id="{BFFE4A0F-29DB-C15E-AF38-31C776B44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314" y="5538856"/>
            <a:ext cx="1003592" cy="100359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nnouncing Connected Papers — a visual tool for researchers to find and  explore academic papers | by Eddie Smolyansky | Connected Papers | Medium">
            <a:extLst>
              <a:ext uri="{FF2B5EF4-FFF2-40B4-BE49-F238E27FC236}">
                <a16:creationId xmlns:a16="http://schemas.microsoft.com/office/drawing/2014/main" id="{B80976DD-B58F-CC12-D336-03A5A850D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264" y="1498128"/>
            <a:ext cx="2447156" cy="95167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orealis: A New Name for Scholars Portal Dataverse | University of Guelph  Library">
            <a:extLst>
              <a:ext uri="{FF2B5EF4-FFF2-40B4-BE49-F238E27FC236}">
                <a16:creationId xmlns:a16="http://schemas.microsoft.com/office/drawing/2014/main" id="{E9E267F7-7C1D-0676-A9E9-D744B186A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8846" y="2796496"/>
            <a:ext cx="1392106" cy="139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92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E46E-36CF-AB46-B384-69448BBB7382}"/>
              </a:ext>
            </a:extLst>
          </p:cNvPr>
          <p:cNvSpPr>
            <a:spLocks noGrp="1"/>
          </p:cNvSpPr>
          <p:nvPr>
            <p:ph type="title"/>
          </p:nvPr>
        </p:nvSpPr>
        <p:spPr>
          <a:xfrm>
            <a:off x="839416" y="2766218"/>
            <a:ext cx="7886700" cy="1325563"/>
          </a:xfrm>
        </p:spPr>
        <p:txBody>
          <a:bodyPr/>
          <a:lstStyle/>
          <a:p>
            <a:r>
              <a:rPr lang="en-US" dirty="0">
                <a:latin typeface="+mn-lt"/>
              </a:rPr>
              <a:t>Let’s talk specifics…</a:t>
            </a:r>
          </a:p>
        </p:txBody>
      </p:sp>
      <p:pic>
        <p:nvPicPr>
          <p:cNvPr id="4" name="Picture 3">
            <a:extLst>
              <a:ext uri="{FF2B5EF4-FFF2-40B4-BE49-F238E27FC236}">
                <a16:creationId xmlns:a16="http://schemas.microsoft.com/office/drawing/2014/main" id="{0F57949E-6CE0-E34E-AF68-BCC33C77E796}"/>
              </a:ext>
            </a:extLst>
          </p:cNvPr>
          <p:cNvPicPr>
            <a:picLocks noChangeAspect="1"/>
          </p:cNvPicPr>
          <p:nvPr/>
        </p:nvPicPr>
        <p:blipFill>
          <a:blip r:embed="rId2"/>
          <a:stretch>
            <a:fillRect/>
          </a:stretch>
        </p:blipFill>
        <p:spPr>
          <a:xfrm>
            <a:off x="5663952" y="800100"/>
            <a:ext cx="5130800" cy="5257800"/>
          </a:xfrm>
          <a:prstGeom prst="rect">
            <a:avLst/>
          </a:prstGeom>
        </p:spPr>
      </p:pic>
    </p:spTree>
    <p:extLst>
      <p:ext uri="{BB962C8B-B14F-4D97-AF65-F5344CB8AC3E}">
        <p14:creationId xmlns:p14="http://schemas.microsoft.com/office/powerpoint/2010/main" val="277515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44FE-BA97-3D4D-A551-69BE5DF7E2C9}"/>
              </a:ext>
            </a:extLst>
          </p:cNvPr>
          <p:cNvSpPr>
            <a:spLocks noGrp="1"/>
          </p:cNvSpPr>
          <p:nvPr>
            <p:ph type="title"/>
          </p:nvPr>
        </p:nvSpPr>
        <p:spPr/>
        <p:txBody>
          <a:bodyPr/>
          <a:lstStyle/>
          <a:p>
            <a:r>
              <a:rPr lang="en-US" b="1" dirty="0"/>
              <a:t>Open Access to Publications</a:t>
            </a:r>
          </a:p>
        </p:txBody>
      </p:sp>
      <p:sp>
        <p:nvSpPr>
          <p:cNvPr id="3" name="Content Placeholder 2">
            <a:extLst>
              <a:ext uri="{FF2B5EF4-FFF2-40B4-BE49-F238E27FC236}">
                <a16:creationId xmlns:a16="http://schemas.microsoft.com/office/drawing/2014/main" id="{C0F545A5-AE44-2840-9E0B-4C2120C3A075}"/>
              </a:ext>
            </a:extLst>
          </p:cNvPr>
          <p:cNvSpPr>
            <a:spLocks noGrp="1"/>
          </p:cNvSpPr>
          <p:nvPr>
            <p:ph idx="1"/>
          </p:nvPr>
        </p:nvSpPr>
        <p:spPr/>
        <p:txBody>
          <a:bodyPr/>
          <a:lstStyle/>
          <a:p>
            <a:r>
              <a:rPr lang="en-CA" dirty="0"/>
              <a:t>Open access publications = recent break-through! </a:t>
            </a:r>
            <a:endParaRPr lang="en-CA" dirty="0">
              <a:effectLst/>
            </a:endParaRPr>
          </a:p>
          <a:p>
            <a:r>
              <a:rPr lang="en-CA" dirty="0"/>
              <a:t>Free, immediate, online access to the results of research </a:t>
            </a:r>
            <a:endParaRPr lang="en-CA" dirty="0">
              <a:effectLst/>
            </a:endParaRPr>
          </a:p>
          <a:p>
            <a:r>
              <a:rPr lang="en-CA" dirty="0"/>
              <a:t>Free to reuse, e.g., to build tools to mine the content </a:t>
            </a:r>
            <a:endParaRPr lang="en-CA" dirty="0">
              <a:effectLst/>
            </a:endParaRPr>
          </a:p>
          <a:p>
            <a:r>
              <a:rPr lang="en-CA" dirty="0"/>
              <a:t>Two routes to make sure anyone can access your papers</a:t>
            </a:r>
          </a:p>
          <a:p>
            <a:pPr lvl="1"/>
            <a:r>
              <a:rPr lang="en-CA" dirty="0"/>
              <a:t>Gold route: paying article processing charges (APCs) to ensure publishers makes copy open </a:t>
            </a:r>
          </a:p>
          <a:p>
            <a:pPr lvl="1"/>
            <a:r>
              <a:rPr lang="en-CA" dirty="0"/>
              <a:t>Green route: self-archiving Open Access copy in repository (e.g., SPECTRUM)</a:t>
            </a:r>
            <a:endParaRPr lang="en-CA" dirty="0">
              <a:effectLst/>
            </a:endParaRPr>
          </a:p>
          <a:p>
            <a:r>
              <a:rPr lang="en-CA" dirty="0"/>
              <a:t>Find out what your publisher allows on SHERPA </a:t>
            </a:r>
            <a:r>
              <a:rPr lang="en-CA" dirty="0" err="1"/>
              <a:t>RoMEO</a:t>
            </a:r>
            <a:r>
              <a:rPr lang="en-CA" dirty="0"/>
              <a:t> </a:t>
            </a:r>
            <a:r>
              <a:rPr lang="en-CA" dirty="0">
                <a:hlinkClick r:id="rId2"/>
              </a:rPr>
              <a:t>http://</a:t>
            </a:r>
            <a:r>
              <a:rPr lang="en-CA" dirty="0" err="1">
                <a:hlinkClick r:id="rId2"/>
              </a:rPr>
              <a:t>www.sherpa.ac.uk</a:t>
            </a:r>
            <a:r>
              <a:rPr lang="en-CA" dirty="0">
                <a:hlinkClick r:id="rId2"/>
              </a:rPr>
              <a:t>/</a:t>
            </a:r>
            <a:r>
              <a:rPr lang="en-CA" dirty="0" err="1">
                <a:hlinkClick r:id="rId2"/>
              </a:rPr>
              <a:t>romeo</a:t>
            </a:r>
            <a:r>
              <a:rPr lang="en-CA" dirty="0">
                <a:hlinkClick r:id="rId2"/>
              </a:rPr>
              <a:t> </a:t>
            </a:r>
            <a:endParaRPr lang="en-CA" dirty="0">
              <a:effectLst/>
            </a:endParaRPr>
          </a:p>
          <a:p>
            <a:endParaRPr lang="en-US" dirty="0"/>
          </a:p>
        </p:txBody>
      </p:sp>
      <p:pic>
        <p:nvPicPr>
          <p:cNvPr id="4" name="Picture 3">
            <a:extLst>
              <a:ext uri="{FF2B5EF4-FFF2-40B4-BE49-F238E27FC236}">
                <a16:creationId xmlns:a16="http://schemas.microsoft.com/office/drawing/2014/main" id="{3EB25A5E-6FB3-614B-8515-6E2994BCFC75}"/>
              </a:ext>
            </a:extLst>
          </p:cNvPr>
          <p:cNvPicPr>
            <a:picLocks noChangeAspect="1"/>
          </p:cNvPicPr>
          <p:nvPr/>
        </p:nvPicPr>
        <p:blipFill>
          <a:blip r:embed="rId3"/>
          <a:stretch>
            <a:fillRect/>
          </a:stretch>
        </p:blipFill>
        <p:spPr>
          <a:xfrm>
            <a:off x="8904312" y="230188"/>
            <a:ext cx="2874020" cy="1228821"/>
          </a:xfrm>
          <a:prstGeom prst="rect">
            <a:avLst/>
          </a:prstGeom>
        </p:spPr>
      </p:pic>
    </p:spTree>
    <p:extLst>
      <p:ext uri="{BB962C8B-B14F-4D97-AF65-F5344CB8AC3E}">
        <p14:creationId xmlns:p14="http://schemas.microsoft.com/office/powerpoint/2010/main" val="352112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791A-6B2A-A245-9DCC-4A310AFCF1A4}"/>
              </a:ext>
            </a:extLst>
          </p:cNvPr>
          <p:cNvSpPr>
            <a:spLocks noGrp="1"/>
          </p:cNvSpPr>
          <p:nvPr>
            <p:ph type="title"/>
          </p:nvPr>
        </p:nvSpPr>
        <p:spPr/>
        <p:txBody>
          <a:bodyPr/>
          <a:lstStyle/>
          <a:p>
            <a:r>
              <a:rPr lang="en-US" b="1" dirty="0"/>
              <a:t>Is Academia in Crisis?</a:t>
            </a:r>
          </a:p>
        </p:txBody>
      </p:sp>
      <p:pic>
        <p:nvPicPr>
          <p:cNvPr id="9218" name="Picture 2" descr="The Replication Crisis in Psychology: What is and is NOT being talked about">
            <a:extLst>
              <a:ext uri="{FF2B5EF4-FFF2-40B4-BE49-F238E27FC236}">
                <a16:creationId xmlns:a16="http://schemas.microsoft.com/office/drawing/2014/main" id="{AB5A85F3-E7D3-3D4E-A4E6-9D7205F439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6" b="98282" l="1786" r="91721">
                        <a14:foregroundMark x1="34578" y1="5670" x2="57955" y2="9794"/>
                        <a14:foregroundMark x1="57955" y1="9794" x2="63961" y2="14261"/>
                        <a14:foregroundMark x1="89448" y1="20619" x2="91883" y2="21478"/>
                        <a14:foregroundMark x1="31169" y1="6014" x2="37500" y2="4639"/>
                        <a14:foregroundMark x1="5032" y1="51546" x2="7143" y2="60137"/>
                        <a14:foregroundMark x1="7143" y1="60137" x2="7468" y2="60309"/>
                        <a14:foregroundMark x1="1786" y1="51546" x2="2760" y2="54811"/>
                        <a14:foregroundMark x1="81331" y1="90893" x2="72078" y2="93986"/>
                        <a14:foregroundMark x1="72078" y1="93986" x2="62338" y2="91065"/>
                        <a14:foregroundMark x1="80844" y1="98282" x2="79383" y2="97595"/>
                        <a14:backgroundMark x1="18344" y1="6014" x2="7955" y2="7216"/>
                        <a14:backgroundMark x1="7955" y1="7216" x2="6006" y2="36942"/>
                      </a14:backgroundRemoval>
                    </a14:imgEffect>
                  </a14:imgLayer>
                </a14:imgProps>
              </a:ext>
              <a:ext uri="{28A0092B-C50C-407E-A947-70E740481C1C}">
                <a14:useLocalDpi xmlns:a14="http://schemas.microsoft.com/office/drawing/2010/main" val="0"/>
              </a:ext>
            </a:extLst>
          </a:blip>
          <a:srcRect/>
          <a:stretch>
            <a:fillRect/>
          </a:stretch>
        </p:blipFill>
        <p:spPr bwMode="auto">
          <a:xfrm>
            <a:off x="838200" y="1387828"/>
            <a:ext cx="5789265" cy="547017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w to Overcome the Science Reproducibility Crisis | The Fourth Revolution  Blog">
            <a:extLst>
              <a:ext uri="{FF2B5EF4-FFF2-40B4-BE49-F238E27FC236}">
                <a16:creationId xmlns:a16="http://schemas.microsoft.com/office/drawing/2014/main" id="{51AA7053-7BA7-A949-8234-E6A3548DE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072" y="365125"/>
            <a:ext cx="5080000" cy="39116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Replication Crisis in Psychology | Noba">
            <a:extLst>
              <a:ext uri="{FF2B5EF4-FFF2-40B4-BE49-F238E27FC236}">
                <a16:creationId xmlns:a16="http://schemas.microsoft.com/office/drawing/2014/main" id="{8A878683-2EC4-D64E-95D6-1A0617483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144" y="4323321"/>
            <a:ext cx="4143896" cy="252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66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E54F-1E8D-B142-B832-D670BD832096}"/>
              </a:ext>
            </a:extLst>
          </p:cNvPr>
          <p:cNvSpPr>
            <a:spLocks noGrp="1"/>
          </p:cNvSpPr>
          <p:nvPr>
            <p:ph type="title"/>
          </p:nvPr>
        </p:nvSpPr>
        <p:spPr/>
        <p:txBody>
          <a:bodyPr/>
          <a:lstStyle/>
          <a:p>
            <a:r>
              <a:rPr lang="en-US" dirty="0">
                <a:latin typeface="+mn-lt"/>
              </a:rPr>
              <a:t>Benefit of posting pre-prints</a:t>
            </a:r>
          </a:p>
        </p:txBody>
      </p:sp>
      <p:sp>
        <p:nvSpPr>
          <p:cNvPr id="3" name="Content Placeholder 2">
            <a:extLst>
              <a:ext uri="{FF2B5EF4-FFF2-40B4-BE49-F238E27FC236}">
                <a16:creationId xmlns:a16="http://schemas.microsoft.com/office/drawing/2014/main" id="{B86D343A-6176-0A42-BD32-882CC8F1A939}"/>
              </a:ext>
            </a:extLst>
          </p:cNvPr>
          <p:cNvSpPr>
            <a:spLocks noGrp="1"/>
          </p:cNvSpPr>
          <p:nvPr>
            <p:ph idx="1"/>
          </p:nvPr>
        </p:nvSpPr>
        <p:spPr>
          <a:xfrm>
            <a:off x="911424" y="1825625"/>
            <a:ext cx="4464496" cy="4351338"/>
          </a:xfrm>
        </p:spPr>
        <p:txBody>
          <a:bodyPr>
            <a:normAutofit/>
          </a:bodyPr>
          <a:lstStyle/>
          <a:p>
            <a:r>
              <a:rPr lang="en-CA" sz="2800" dirty="0"/>
              <a:t>Time stamp / credit</a:t>
            </a:r>
          </a:p>
          <a:p>
            <a:pPr lvl="1"/>
            <a:r>
              <a:rPr lang="en-CA" sz="2400" dirty="0"/>
              <a:t>Prevent getting scooped </a:t>
            </a:r>
          </a:p>
          <a:p>
            <a:r>
              <a:rPr lang="en-CA" sz="2800" dirty="0"/>
              <a:t>Get feedback before submission to journals </a:t>
            </a:r>
          </a:p>
          <a:p>
            <a:pPr lvl="1"/>
            <a:r>
              <a:rPr lang="en-CA" sz="2400" dirty="0"/>
              <a:t>Makes for better papers! </a:t>
            </a:r>
          </a:p>
          <a:p>
            <a:r>
              <a:rPr lang="en-CA" sz="2800" dirty="0"/>
              <a:t>Increase visibility </a:t>
            </a:r>
          </a:p>
          <a:p>
            <a:pPr lvl="1"/>
            <a:r>
              <a:rPr lang="en-CA" sz="2400" dirty="0"/>
              <a:t>Higher research impact and citations </a:t>
            </a:r>
          </a:p>
          <a:p>
            <a:r>
              <a:rPr lang="en-CA" sz="2800" dirty="0"/>
              <a:t>Faster publication of results! </a:t>
            </a:r>
          </a:p>
          <a:p>
            <a:endParaRPr lang="en-US" sz="2800" dirty="0"/>
          </a:p>
        </p:txBody>
      </p:sp>
      <p:pic>
        <p:nvPicPr>
          <p:cNvPr id="4" name="Picture 3">
            <a:extLst>
              <a:ext uri="{FF2B5EF4-FFF2-40B4-BE49-F238E27FC236}">
                <a16:creationId xmlns:a16="http://schemas.microsoft.com/office/drawing/2014/main" id="{4BB43E97-C185-D74A-9795-E97643020070}"/>
              </a:ext>
            </a:extLst>
          </p:cNvPr>
          <p:cNvPicPr>
            <a:picLocks noChangeAspect="1"/>
          </p:cNvPicPr>
          <p:nvPr/>
        </p:nvPicPr>
        <p:blipFill>
          <a:blip r:embed="rId2"/>
          <a:stretch>
            <a:fillRect/>
          </a:stretch>
        </p:blipFill>
        <p:spPr>
          <a:xfrm>
            <a:off x="7661319" y="1"/>
            <a:ext cx="4540994" cy="1988840"/>
          </a:xfrm>
          <a:prstGeom prst="rect">
            <a:avLst/>
          </a:prstGeom>
        </p:spPr>
      </p:pic>
      <p:sp>
        <p:nvSpPr>
          <p:cNvPr id="6" name="Rectangle 5">
            <a:extLst>
              <a:ext uri="{FF2B5EF4-FFF2-40B4-BE49-F238E27FC236}">
                <a16:creationId xmlns:a16="http://schemas.microsoft.com/office/drawing/2014/main" id="{F6A35E91-DB9F-EC4E-994C-0C0643B096C8}"/>
              </a:ext>
            </a:extLst>
          </p:cNvPr>
          <p:cNvSpPr/>
          <p:nvPr/>
        </p:nvSpPr>
        <p:spPr>
          <a:xfrm>
            <a:off x="7472721" y="547792"/>
            <a:ext cx="423479"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1E25DE9-342C-0048-93D4-E8F99C73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103" y="2601241"/>
            <a:ext cx="7046210" cy="37377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7F61F1-75F4-544A-AC72-2AEC87BBDACD}"/>
              </a:ext>
            </a:extLst>
          </p:cNvPr>
          <p:cNvSpPr txBox="1"/>
          <p:nvPr/>
        </p:nvSpPr>
        <p:spPr>
          <a:xfrm>
            <a:off x="7896200" y="6458154"/>
            <a:ext cx="6101254" cy="369332"/>
          </a:xfrm>
          <a:prstGeom prst="rect">
            <a:avLst/>
          </a:prstGeom>
          <a:noFill/>
        </p:spPr>
        <p:txBody>
          <a:bodyPr wrap="square">
            <a:spAutoFit/>
          </a:bodyPr>
          <a:lstStyle/>
          <a:p>
            <a:r>
              <a:rPr lang="en-US" dirty="0">
                <a:hlinkClick r:id="rId4"/>
              </a:rPr>
              <a:t>http://</a:t>
            </a:r>
            <a:r>
              <a:rPr lang="en-US" dirty="0" err="1">
                <a:hlinkClick r:id="rId4"/>
              </a:rPr>
              <a:t>www.prepubmed.org</a:t>
            </a:r>
            <a:r>
              <a:rPr lang="en-US" dirty="0">
                <a:hlinkClick r:id="rId4"/>
              </a:rPr>
              <a:t>/</a:t>
            </a:r>
            <a:r>
              <a:rPr lang="en-US" dirty="0" err="1">
                <a:hlinkClick r:id="rId4"/>
              </a:rPr>
              <a:t>monthly_stats</a:t>
            </a:r>
            <a:r>
              <a:rPr lang="en-US" dirty="0">
                <a:hlinkClick r:id="rId4"/>
              </a:rPr>
              <a:t>/</a:t>
            </a:r>
            <a:endParaRPr lang="en-US" dirty="0"/>
          </a:p>
        </p:txBody>
      </p:sp>
    </p:spTree>
    <p:extLst>
      <p:ext uri="{BB962C8B-B14F-4D97-AF65-F5344CB8AC3E}">
        <p14:creationId xmlns:p14="http://schemas.microsoft.com/office/powerpoint/2010/main" val="26267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348F-CD25-024A-8DA8-BA445AF61E67}"/>
              </a:ext>
            </a:extLst>
          </p:cNvPr>
          <p:cNvSpPr>
            <a:spLocks noGrp="1"/>
          </p:cNvSpPr>
          <p:nvPr>
            <p:ph type="title"/>
          </p:nvPr>
        </p:nvSpPr>
        <p:spPr/>
        <p:txBody>
          <a:bodyPr/>
          <a:lstStyle/>
          <a:p>
            <a:r>
              <a:rPr lang="en-US" b="1" dirty="0"/>
              <a:t>Open Access articles get more citations</a:t>
            </a:r>
          </a:p>
        </p:txBody>
      </p:sp>
      <p:pic>
        <p:nvPicPr>
          <p:cNvPr id="2050" name="Picture 2">
            <a:extLst>
              <a:ext uri="{FF2B5EF4-FFF2-40B4-BE49-F238E27FC236}">
                <a16:creationId xmlns:a16="http://schemas.microsoft.com/office/drawing/2014/main" id="{03009AF3-C5DB-8743-A92E-13CA39D16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676" y="1549662"/>
            <a:ext cx="7251984" cy="4882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00E8AE-95D1-284D-BFEC-8F8E47E34855}"/>
              </a:ext>
            </a:extLst>
          </p:cNvPr>
          <p:cNvSpPr txBox="1"/>
          <p:nvPr/>
        </p:nvSpPr>
        <p:spPr>
          <a:xfrm>
            <a:off x="30400" y="6442852"/>
            <a:ext cx="6094268" cy="369332"/>
          </a:xfrm>
          <a:prstGeom prst="rect">
            <a:avLst/>
          </a:prstGeom>
          <a:noFill/>
        </p:spPr>
        <p:txBody>
          <a:bodyPr wrap="square">
            <a:spAutoFit/>
          </a:bodyPr>
          <a:lstStyle/>
          <a:p>
            <a:r>
              <a:rPr lang="en-CA" sz="1800" dirty="0">
                <a:effectLst/>
                <a:latin typeface="Calibri" panose="020F0502020204030204" pitchFamily="34" charset="0"/>
                <a:hlinkClick r:id="rId3"/>
              </a:rPr>
              <a:t>https://www.ncbi.nlm.nih.gov/pmc/articles/PMC4973366/</a:t>
            </a:r>
            <a:r>
              <a:rPr lang="en-CA" sz="1800" dirty="0">
                <a:effectLst/>
                <a:latin typeface="Calibri" panose="020F0502020204030204" pitchFamily="34" charset="0"/>
              </a:rPr>
              <a:t> </a:t>
            </a:r>
            <a:endParaRPr lang="en-CA" dirty="0">
              <a:effectLst/>
            </a:endParaRPr>
          </a:p>
        </p:txBody>
      </p:sp>
      <p:sp>
        <p:nvSpPr>
          <p:cNvPr id="3" name="Rounded Rectangle 2">
            <a:extLst>
              <a:ext uri="{FF2B5EF4-FFF2-40B4-BE49-F238E27FC236}">
                <a16:creationId xmlns:a16="http://schemas.microsoft.com/office/drawing/2014/main" id="{6D8E604D-5C4D-49F5-6E88-D3D8E0692FC5}"/>
              </a:ext>
            </a:extLst>
          </p:cNvPr>
          <p:cNvSpPr/>
          <p:nvPr/>
        </p:nvSpPr>
        <p:spPr>
          <a:xfrm>
            <a:off x="3359696" y="2708920"/>
            <a:ext cx="5400600" cy="28803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093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3302-F2A5-F54A-98EB-54AC023FDF16}"/>
              </a:ext>
            </a:extLst>
          </p:cNvPr>
          <p:cNvSpPr>
            <a:spLocks noGrp="1"/>
          </p:cNvSpPr>
          <p:nvPr>
            <p:ph type="title"/>
          </p:nvPr>
        </p:nvSpPr>
        <p:spPr/>
        <p:txBody>
          <a:bodyPr/>
          <a:lstStyle/>
          <a:p>
            <a:r>
              <a:rPr lang="en-US" b="1" dirty="0"/>
              <a:t>How-to pre-print</a:t>
            </a:r>
          </a:p>
        </p:txBody>
      </p:sp>
      <p:sp>
        <p:nvSpPr>
          <p:cNvPr id="3" name="Content Placeholder 2">
            <a:extLst>
              <a:ext uri="{FF2B5EF4-FFF2-40B4-BE49-F238E27FC236}">
                <a16:creationId xmlns:a16="http://schemas.microsoft.com/office/drawing/2014/main" id="{EB0A02DD-964C-4248-B276-61E70627B062}"/>
              </a:ext>
            </a:extLst>
          </p:cNvPr>
          <p:cNvSpPr>
            <a:spLocks noGrp="1"/>
          </p:cNvSpPr>
          <p:nvPr>
            <p:ph idx="1"/>
          </p:nvPr>
        </p:nvSpPr>
        <p:spPr/>
        <p:txBody>
          <a:bodyPr>
            <a:normAutofit lnSpcReduction="10000"/>
          </a:bodyPr>
          <a:lstStyle/>
          <a:p>
            <a:r>
              <a:rPr lang="en-CA" dirty="0"/>
              <a:t>When your manuscript is ready…. </a:t>
            </a:r>
          </a:p>
          <a:p>
            <a:r>
              <a:rPr lang="en-CA" dirty="0"/>
              <a:t>Upload on </a:t>
            </a:r>
            <a:r>
              <a:rPr lang="en-CA" dirty="0" err="1"/>
              <a:t>OSF.io</a:t>
            </a:r>
            <a:r>
              <a:rPr lang="en-CA" dirty="0"/>
              <a:t>, </a:t>
            </a:r>
            <a:r>
              <a:rPr lang="en-CA" dirty="0" err="1"/>
              <a:t>bioRxiv</a:t>
            </a:r>
            <a:r>
              <a:rPr lang="en-CA" dirty="0"/>
              <a:t>, </a:t>
            </a:r>
            <a:r>
              <a:rPr lang="en-CA" dirty="0" err="1"/>
              <a:t>PsyArXiv</a:t>
            </a:r>
            <a:r>
              <a:rPr lang="en-CA" dirty="0"/>
              <a:t>, Spectrum... </a:t>
            </a:r>
          </a:p>
          <a:p>
            <a:pPr lvl="1"/>
            <a:r>
              <a:rPr lang="en-CA" dirty="0" err="1"/>
              <a:t>ArXiv</a:t>
            </a:r>
            <a:r>
              <a:rPr lang="en-CA" dirty="0"/>
              <a:t> automatically tweets </a:t>
            </a:r>
          </a:p>
          <a:p>
            <a:r>
              <a:rPr lang="en-CA" dirty="0"/>
              <a:t>Post on Twitter/X/BlueSky! Ask for feedback!</a:t>
            </a:r>
          </a:p>
          <a:p>
            <a:pPr lvl="1"/>
            <a:r>
              <a:rPr lang="en-CA" dirty="0"/>
              <a:t>Consider sending link of pre-print to colleagues </a:t>
            </a:r>
          </a:p>
          <a:p>
            <a:r>
              <a:rPr lang="en-CA" dirty="0"/>
              <a:t>Collect feedback</a:t>
            </a:r>
          </a:p>
          <a:p>
            <a:pPr lvl="1"/>
            <a:r>
              <a:rPr lang="en-CA" dirty="0"/>
              <a:t>Give it a few weeks...</a:t>
            </a:r>
          </a:p>
          <a:p>
            <a:pPr lvl="1"/>
            <a:r>
              <a:rPr lang="en-CA" dirty="0"/>
              <a:t>Improve your manuscript </a:t>
            </a:r>
          </a:p>
          <a:p>
            <a:r>
              <a:rPr lang="en-CA" dirty="0"/>
              <a:t>Submit to journal as usual...</a:t>
            </a:r>
          </a:p>
          <a:p>
            <a:pPr lvl="1"/>
            <a:r>
              <a:rPr lang="en-CA" dirty="0"/>
              <a:t>Update pre-prints at each round of review / new journal submission </a:t>
            </a:r>
          </a:p>
          <a:p>
            <a:endParaRPr lang="en-US" dirty="0"/>
          </a:p>
        </p:txBody>
      </p:sp>
      <p:pic>
        <p:nvPicPr>
          <p:cNvPr id="4" name="Picture 3">
            <a:extLst>
              <a:ext uri="{FF2B5EF4-FFF2-40B4-BE49-F238E27FC236}">
                <a16:creationId xmlns:a16="http://schemas.microsoft.com/office/drawing/2014/main" id="{CE8BE5D1-34C8-7D48-BE0E-328066BA871A}"/>
              </a:ext>
            </a:extLst>
          </p:cNvPr>
          <p:cNvPicPr>
            <a:picLocks noChangeAspect="1"/>
          </p:cNvPicPr>
          <p:nvPr/>
        </p:nvPicPr>
        <p:blipFill>
          <a:blip r:embed="rId2"/>
          <a:stretch>
            <a:fillRect/>
          </a:stretch>
        </p:blipFill>
        <p:spPr>
          <a:xfrm>
            <a:off x="10200456" y="157956"/>
            <a:ext cx="1651000" cy="1739900"/>
          </a:xfrm>
          <a:prstGeom prst="rect">
            <a:avLst/>
          </a:prstGeom>
        </p:spPr>
      </p:pic>
    </p:spTree>
    <p:extLst>
      <p:ext uri="{BB962C8B-B14F-4D97-AF65-F5344CB8AC3E}">
        <p14:creationId xmlns:p14="http://schemas.microsoft.com/office/powerpoint/2010/main" val="3290595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8C30-0CC6-ED46-AE2D-E0513784F8E8}"/>
              </a:ext>
            </a:extLst>
          </p:cNvPr>
          <p:cNvSpPr>
            <a:spLocks noGrp="1"/>
          </p:cNvSpPr>
          <p:nvPr>
            <p:ph type="title"/>
          </p:nvPr>
        </p:nvSpPr>
        <p:spPr/>
        <p:txBody>
          <a:bodyPr/>
          <a:lstStyle/>
          <a:p>
            <a:r>
              <a:rPr lang="en-US" b="1" dirty="0"/>
              <a:t>Open peer review</a:t>
            </a:r>
          </a:p>
        </p:txBody>
      </p:sp>
      <p:sp>
        <p:nvSpPr>
          <p:cNvPr id="3" name="Content Placeholder 2">
            <a:extLst>
              <a:ext uri="{FF2B5EF4-FFF2-40B4-BE49-F238E27FC236}">
                <a16:creationId xmlns:a16="http://schemas.microsoft.com/office/drawing/2014/main" id="{6A7C56CD-A4AD-D041-85ED-5F924ADC90CF}"/>
              </a:ext>
            </a:extLst>
          </p:cNvPr>
          <p:cNvSpPr>
            <a:spLocks noGrp="1"/>
          </p:cNvSpPr>
          <p:nvPr>
            <p:ph idx="1"/>
          </p:nvPr>
        </p:nvSpPr>
        <p:spPr/>
        <p:txBody>
          <a:bodyPr/>
          <a:lstStyle/>
          <a:p>
            <a:r>
              <a:rPr lang="en-CA" dirty="0"/>
              <a:t>Open identities</a:t>
            </a:r>
          </a:p>
          <a:p>
            <a:pPr lvl="1"/>
            <a:r>
              <a:rPr lang="en-CA" dirty="0"/>
              <a:t>Names are explicit </a:t>
            </a:r>
          </a:p>
          <a:p>
            <a:r>
              <a:rPr lang="en-CA" dirty="0"/>
              <a:t>Open reports </a:t>
            </a:r>
          </a:p>
          <a:p>
            <a:pPr lvl="1"/>
            <a:r>
              <a:rPr lang="en-CA" dirty="0"/>
              <a:t>review Q&amp;A </a:t>
            </a:r>
          </a:p>
          <a:p>
            <a:r>
              <a:rPr lang="en-CA" dirty="0"/>
              <a:t>Open participation</a:t>
            </a:r>
          </a:p>
          <a:p>
            <a:pPr lvl="1"/>
            <a:r>
              <a:rPr lang="en-CA" dirty="0"/>
              <a:t>Anyone can write a review </a:t>
            </a:r>
          </a:p>
          <a:p>
            <a:r>
              <a:rPr lang="en-CA" dirty="0"/>
              <a:t>Open interaction</a:t>
            </a:r>
          </a:p>
          <a:p>
            <a:pPr lvl="1"/>
            <a:r>
              <a:rPr lang="en-CA" dirty="0"/>
              <a:t>Direct reciprocal discussion </a:t>
            </a:r>
          </a:p>
          <a:p>
            <a:endParaRPr lang="en-US" dirty="0"/>
          </a:p>
        </p:txBody>
      </p:sp>
      <p:pic>
        <p:nvPicPr>
          <p:cNvPr id="4" name="Picture 3">
            <a:extLst>
              <a:ext uri="{FF2B5EF4-FFF2-40B4-BE49-F238E27FC236}">
                <a16:creationId xmlns:a16="http://schemas.microsoft.com/office/drawing/2014/main" id="{E395A946-5C85-104D-96DA-70D7C76DD903}"/>
              </a:ext>
            </a:extLst>
          </p:cNvPr>
          <p:cNvPicPr>
            <a:picLocks noChangeAspect="1"/>
          </p:cNvPicPr>
          <p:nvPr/>
        </p:nvPicPr>
        <p:blipFill>
          <a:blip r:embed="rId2"/>
          <a:stretch>
            <a:fillRect/>
          </a:stretch>
        </p:blipFill>
        <p:spPr>
          <a:xfrm>
            <a:off x="7392144" y="116632"/>
            <a:ext cx="4661396" cy="3772769"/>
          </a:xfrm>
          <a:prstGeom prst="rect">
            <a:avLst/>
          </a:prstGeom>
        </p:spPr>
      </p:pic>
    </p:spTree>
    <p:extLst>
      <p:ext uri="{BB962C8B-B14F-4D97-AF65-F5344CB8AC3E}">
        <p14:creationId xmlns:p14="http://schemas.microsoft.com/office/powerpoint/2010/main" val="107595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D217-5AEA-EB46-AB0B-632F465A45FB}"/>
              </a:ext>
            </a:extLst>
          </p:cNvPr>
          <p:cNvSpPr>
            <a:spLocks noGrp="1"/>
          </p:cNvSpPr>
          <p:nvPr>
            <p:ph type="title"/>
          </p:nvPr>
        </p:nvSpPr>
        <p:spPr/>
        <p:txBody>
          <a:bodyPr/>
          <a:lstStyle/>
          <a:p>
            <a:r>
              <a:rPr lang="en-US" b="1" dirty="0"/>
              <a:t>Why? Broken peer review</a:t>
            </a:r>
          </a:p>
        </p:txBody>
      </p:sp>
      <p:sp>
        <p:nvSpPr>
          <p:cNvPr id="3" name="Content Placeholder 2">
            <a:extLst>
              <a:ext uri="{FF2B5EF4-FFF2-40B4-BE49-F238E27FC236}">
                <a16:creationId xmlns:a16="http://schemas.microsoft.com/office/drawing/2014/main" id="{74B11903-A7A7-3547-A3A6-D5A68CE755A8}"/>
              </a:ext>
            </a:extLst>
          </p:cNvPr>
          <p:cNvSpPr>
            <a:spLocks noGrp="1"/>
          </p:cNvSpPr>
          <p:nvPr>
            <p:ph idx="1"/>
          </p:nvPr>
        </p:nvSpPr>
        <p:spPr/>
        <p:txBody>
          <a:bodyPr>
            <a:normAutofit/>
          </a:bodyPr>
          <a:lstStyle/>
          <a:p>
            <a:r>
              <a:rPr lang="en-CA" dirty="0"/>
              <a:t>It’s supposed to be constructive! </a:t>
            </a:r>
          </a:p>
          <a:p>
            <a:r>
              <a:rPr lang="en-CA" dirty="0"/>
              <a:t>Battle for high IF publication -&gt; high competition, wrong incentives. </a:t>
            </a:r>
          </a:p>
          <a:p>
            <a:r>
              <a:rPr lang="en-CA" dirty="0"/>
              <a:t>High error rate: 3-4 reviewers are not enough to accurately judge! </a:t>
            </a:r>
          </a:p>
          <a:p>
            <a:r>
              <a:rPr lang="en-CA" dirty="0"/>
              <a:t>Anonymous = problematic</a:t>
            </a:r>
          </a:p>
          <a:p>
            <a:pPr lvl="1"/>
            <a:r>
              <a:rPr lang="en-CA" dirty="0"/>
              <a:t>Aggressive, subjective, biased reviews.</a:t>
            </a:r>
          </a:p>
          <a:p>
            <a:r>
              <a:rPr lang="en-CA" dirty="0"/>
              <a:t>Review process opaque: review Q&amp;A not published!</a:t>
            </a:r>
            <a:br>
              <a:rPr lang="en-CA" dirty="0"/>
            </a:br>
            <a:endParaRPr lang="en-CA" dirty="0"/>
          </a:p>
          <a:p>
            <a:endParaRPr lang="en-US" dirty="0"/>
          </a:p>
        </p:txBody>
      </p:sp>
      <p:pic>
        <p:nvPicPr>
          <p:cNvPr id="5122" name="Picture 2" descr="Peer Review Process | Qualiten Press">
            <a:extLst>
              <a:ext uri="{FF2B5EF4-FFF2-40B4-BE49-F238E27FC236}">
                <a16:creationId xmlns:a16="http://schemas.microsoft.com/office/drawing/2014/main" id="{2B62D96F-E5C8-5104-737A-A8A9ED683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0"/>
            <a:ext cx="2855640" cy="200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208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2287-0A33-1C4C-BC2F-96C55058128D}"/>
              </a:ext>
            </a:extLst>
          </p:cNvPr>
          <p:cNvSpPr>
            <a:spLocks noGrp="1"/>
          </p:cNvSpPr>
          <p:nvPr>
            <p:ph type="title"/>
          </p:nvPr>
        </p:nvSpPr>
        <p:spPr/>
        <p:txBody>
          <a:bodyPr/>
          <a:lstStyle/>
          <a:p>
            <a:r>
              <a:rPr lang="en-US" b="1" dirty="0"/>
              <a:t>Benefits of open peer review</a:t>
            </a:r>
          </a:p>
        </p:txBody>
      </p:sp>
      <p:pic>
        <p:nvPicPr>
          <p:cNvPr id="4" name="Picture 3">
            <a:extLst>
              <a:ext uri="{FF2B5EF4-FFF2-40B4-BE49-F238E27FC236}">
                <a16:creationId xmlns:a16="http://schemas.microsoft.com/office/drawing/2014/main" id="{33DC0B01-56D9-794C-A315-33EBF5003C8C}"/>
              </a:ext>
            </a:extLst>
          </p:cNvPr>
          <p:cNvPicPr>
            <a:picLocks noChangeAspect="1"/>
          </p:cNvPicPr>
          <p:nvPr/>
        </p:nvPicPr>
        <p:blipFill>
          <a:blip r:embed="rId2"/>
          <a:stretch>
            <a:fillRect/>
          </a:stretch>
        </p:blipFill>
        <p:spPr>
          <a:xfrm>
            <a:off x="7734300" y="3672284"/>
            <a:ext cx="4457700" cy="3213100"/>
          </a:xfrm>
          <a:prstGeom prst="rect">
            <a:avLst/>
          </a:prstGeom>
        </p:spPr>
      </p:pic>
      <p:sp>
        <p:nvSpPr>
          <p:cNvPr id="5" name="Rectangle 4">
            <a:extLst>
              <a:ext uri="{FF2B5EF4-FFF2-40B4-BE49-F238E27FC236}">
                <a16:creationId xmlns:a16="http://schemas.microsoft.com/office/drawing/2014/main" id="{01CC74F4-31BD-C14C-90F0-6558EE50C8F4}"/>
              </a:ext>
            </a:extLst>
          </p:cNvPr>
          <p:cNvSpPr/>
          <p:nvPr/>
        </p:nvSpPr>
        <p:spPr>
          <a:xfrm>
            <a:off x="11156427" y="6492875"/>
            <a:ext cx="394745"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F5EEEB-8539-1E47-9C9C-39AC6A542B28}"/>
              </a:ext>
            </a:extLst>
          </p:cNvPr>
          <p:cNvSpPr/>
          <p:nvPr/>
        </p:nvSpPr>
        <p:spPr>
          <a:xfrm>
            <a:off x="7536160" y="4005064"/>
            <a:ext cx="102599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A666E3-30CF-6141-ADDF-7AC9B1D46929}"/>
              </a:ext>
            </a:extLst>
          </p:cNvPr>
          <p:cNvSpPr/>
          <p:nvPr/>
        </p:nvSpPr>
        <p:spPr>
          <a:xfrm>
            <a:off x="7734300" y="3933056"/>
            <a:ext cx="102599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8A6EEC-D1E7-E14B-93DA-91AD7F4D1DA0}"/>
              </a:ext>
            </a:extLst>
          </p:cNvPr>
          <p:cNvSpPr>
            <a:spLocks noGrp="1"/>
          </p:cNvSpPr>
          <p:nvPr>
            <p:ph idx="1"/>
          </p:nvPr>
        </p:nvSpPr>
        <p:spPr/>
        <p:txBody>
          <a:bodyPr>
            <a:normAutofit fontScale="92500" lnSpcReduction="10000"/>
          </a:bodyPr>
          <a:lstStyle/>
          <a:p>
            <a:pPr marL="0" indent="0">
              <a:buNone/>
            </a:pPr>
            <a:r>
              <a:rPr lang="en-CA" dirty="0"/>
              <a:t>Greater transparency </a:t>
            </a:r>
          </a:p>
          <a:p>
            <a:pPr lvl="1"/>
            <a:r>
              <a:rPr lang="en-CA" dirty="0"/>
              <a:t>Less bias </a:t>
            </a:r>
          </a:p>
          <a:p>
            <a:pPr marL="0" indent="0">
              <a:buNone/>
            </a:pPr>
            <a:r>
              <a:rPr lang="en-CA" dirty="0"/>
              <a:t>Increased participation to formal and informal peer review processes</a:t>
            </a:r>
          </a:p>
          <a:p>
            <a:pPr lvl="1"/>
            <a:r>
              <a:rPr lang="en-CA" dirty="0"/>
              <a:t>More feedback is better</a:t>
            </a:r>
          </a:p>
          <a:p>
            <a:pPr lvl="1"/>
            <a:r>
              <a:rPr lang="en-CA" dirty="0"/>
              <a:t>More solid findings</a:t>
            </a:r>
          </a:p>
          <a:p>
            <a:pPr lvl="1"/>
            <a:r>
              <a:rPr lang="en-CA" dirty="0"/>
              <a:t>More collaborations </a:t>
            </a:r>
          </a:p>
          <a:p>
            <a:pPr marL="0" indent="0">
              <a:buNone/>
            </a:pPr>
            <a:r>
              <a:rPr lang="en-CA" dirty="0"/>
              <a:t>Faster, more reliable reviews from motivated people</a:t>
            </a:r>
          </a:p>
          <a:p>
            <a:pPr marL="0" indent="0">
              <a:buNone/>
            </a:pPr>
            <a:r>
              <a:rPr lang="en-CA" dirty="0"/>
              <a:t>Opportunities for reviewers </a:t>
            </a:r>
          </a:p>
          <a:p>
            <a:pPr lvl="1"/>
            <a:r>
              <a:rPr lang="en-CA" dirty="0"/>
              <a:t>Engage with novel research</a:t>
            </a:r>
          </a:p>
          <a:p>
            <a:pPr lvl="1"/>
            <a:r>
              <a:rPr lang="en-CA" dirty="0"/>
              <a:t>Build academic networks and expertise </a:t>
            </a:r>
          </a:p>
          <a:p>
            <a:pPr lvl="1"/>
            <a:r>
              <a:rPr lang="en-CA" dirty="0"/>
              <a:t>Refine their own writing skills </a:t>
            </a:r>
          </a:p>
          <a:p>
            <a:endParaRPr lang="en-CA" dirty="0"/>
          </a:p>
          <a:p>
            <a:endParaRPr lang="en-US" dirty="0"/>
          </a:p>
        </p:txBody>
      </p:sp>
    </p:spTree>
    <p:extLst>
      <p:ext uri="{BB962C8B-B14F-4D97-AF65-F5344CB8AC3E}">
        <p14:creationId xmlns:p14="http://schemas.microsoft.com/office/powerpoint/2010/main" val="2549577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AEB8-B015-0540-8CAD-6F0C37939DC7}"/>
              </a:ext>
            </a:extLst>
          </p:cNvPr>
          <p:cNvSpPr>
            <a:spLocks noGrp="1"/>
          </p:cNvSpPr>
          <p:nvPr>
            <p:ph type="title"/>
          </p:nvPr>
        </p:nvSpPr>
        <p:spPr/>
        <p:txBody>
          <a:bodyPr/>
          <a:lstStyle/>
          <a:p>
            <a:r>
              <a:rPr lang="en-CA" b="1" dirty="0"/>
              <a:t>How-to peer-review openly </a:t>
            </a:r>
            <a:endParaRPr lang="en-US" b="1" dirty="0"/>
          </a:p>
        </p:txBody>
      </p:sp>
      <p:sp>
        <p:nvSpPr>
          <p:cNvPr id="3" name="Content Placeholder 2">
            <a:extLst>
              <a:ext uri="{FF2B5EF4-FFF2-40B4-BE49-F238E27FC236}">
                <a16:creationId xmlns:a16="http://schemas.microsoft.com/office/drawing/2014/main" id="{460A3AC0-A724-B840-A3EC-64D553E4A451}"/>
              </a:ext>
            </a:extLst>
          </p:cNvPr>
          <p:cNvSpPr>
            <a:spLocks noGrp="1"/>
          </p:cNvSpPr>
          <p:nvPr>
            <p:ph idx="1"/>
          </p:nvPr>
        </p:nvSpPr>
        <p:spPr/>
        <p:txBody>
          <a:bodyPr>
            <a:normAutofit fontScale="92500" lnSpcReduction="10000"/>
          </a:bodyPr>
          <a:lstStyle/>
          <a:p>
            <a:pPr marL="0" indent="0">
              <a:buNone/>
            </a:pPr>
            <a:r>
              <a:rPr lang="en-CA" dirty="0"/>
              <a:t>Send unsolicited review of manuscripts to authors </a:t>
            </a:r>
          </a:p>
          <a:p>
            <a:pPr lvl="1"/>
            <a:r>
              <a:rPr lang="en-CA" dirty="0"/>
              <a:t>Publish them (e.g. blog, Twitter)</a:t>
            </a:r>
          </a:p>
          <a:p>
            <a:pPr lvl="1"/>
            <a:r>
              <a:rPr lang="en-CA" dirty="0"/>
              <a:t>Directly interact with authors (e.g. comment in </a:t>
            </a:r>
            <a:r>
              <a:rPr lang="en-CA" dirty="0" err="1"/>
              <a:t>bioRxiv</a:t>
            </a:r>
            <a:r>
              <a:rPr lang="en-CA" dirty="0"/>
              <a:t>) </a:t>
            </a:r>
          </a:p>
          <a:p>
            <a:pPr marL="0" indent="0">
              <a:buNone/>
            </a:pPr>
            <a:r>
              <a:rPr lang="en-CA" dirty="0"/>
              <a:t>Sign your reviews </a:t>
            </a:r>
          </a:p>
          <a:p>
            <a:pPr lvl="1"/>
            <a:r>
              <a:rPr lang="en-CA" dirty="0"/>
              <a:t>Be constructive!</a:t>
            </a:r>
          </a:p>
          <a:p>
            <a:pPr lvl="1"/>
            <a:r>
              <a:rPr lang="en-CA" dirty="0"/>
              <a:t>Be reasonable and show integrity</a:t>
            </a:r>
          </a:p>
          <a:p>
            <a:pPr lvl="1"/>
            <a:r>
              <a:rPr lang="en-CA" dirty="0"/>
              <a:t>Reviewing is about making science better, not to show off </a:t>
            </a:r>
          </a:p>
          <a:p>
            <a:pPr lvl="1"/>
            <a:r>
              <a:rPr lang="en-CA" dirty="0"/>
              <a:t>Be an ambassador of open science </a:t>
            </a:r>
          </a:p>
          <a:p>
            <a:pPr marL="0" indent="0">
              <a:buNone/>
            </a:pPr>
            <a:r>
              <a:rPr lang="en-CA" dirty="0"/>
              <a:t>Participate in efforts to make review Q&amp;As public</a:t>
            </a:r>
          </a:p>
          <a:p>
            <a:pPr lvl="1"/>
            <a:r>
              <a:rPr lang="en-CA" dirty="0"/>
              <a:t>Careful about privacy – authors are not allowed to publish reviewer comments without consent</a:t>
            </a:r>
          </a:p>
          <a:p>
            <a:pPr lvl="1"/>
            <a:r>
              <a:rPr lang="en-CA" dirty="0"/>
              <a:t>Pre- vs. post-publication review... </a:t>
            </a:r>
          </a:p>
        </p:txBody>
      </p:sp>
      <p:sp>
        <p:nvSpPr>
          <p:cNvPr id="5" name="TextBox 4">
            <a:extLst>
              <a:ext uri="{FF2B5EF4-FFF2-40B4-BE49-F238E27FC236}">
                <a16:creationId xmlns:a16="http://schemas.microsoft.com/office/drawing/2014/main" id="{476A3D5B-3718-5247-A15E-7A9F65C70FFE}"/>
              </a:ext>
            </a:extLst>
          </p:cNvPr>
          <p:cNvSpPr txBox="1"/>
          <p:nvPr/>
        </p:nvSpPr>
        <p:spPr>
          <a:xfrm>
            <a:off x="5087888" y="6169709"/>
            <a:ext cx="6601712" cy="369332"/>
          </a:xfrm>
          <a:prstGeom prst="rect">
            <a:avLst/>
          </a:prstGeom>
          <a:noFill/>
        </p:spPr>
        <p:txBody>
          <a:bodyPr wrap="square">
            <a:spAutoFit/>
          </a:bodyPr>
          <a:lstStyle/>
          <a:p>
            <a:r>
              <a:rPr lang="en-US" dirty="0">
                <a:hlinkClick r:id="rId2"/>
              </a:rPr>
              <a:t>https://www.fosteropenscience.eu/learning/open-peer-review/</a:t>
            </a:r>
            <a:r>
              <a:rPr lang="en-US" dirty="0"/>
              <a:t> </a:t>
            </a:r>
          </a:p>
        </p:txBody>
      </p:sp>
    </p:spTree>
    <p:extLst>
      <p:ext uri="{BB962C8B-B14F-4D97-AF65-F5344CB8AC3E}">
        <p14:creationId xmlns:p14="http://schemas.microsoft.com/office/powerpoint/2010/main" val="2932361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17A1-7DB1-C949-ABE7-46969F6507C8}"/>
              </a:ext>
            </a:extLst>
          </p:cNvPr>
          <p:cNvSpPr>
            <a:spLocks noGrp="1"/>
          </p:cNvSpPr>
          <p:nvPr>
            <p:ph type="title"/>
          </p:nvPr>
        </p:nvSpPr>
        <p:spPr/>
        <p:txBody>
          <a:bodyPr/>
          <a:lstStyle/>
          <a:p>
            <a:r>
              <a:rPr lang="en-US" b="1" dirty="0"/>
              <a:t>Open Methods</a:t>
            </a:r>
          </a:p>
        </p:txBody>
      </p:sp>
      <p:sp>
        <p:nvSpPr>
          <p:cNvPr id="3" name="Content Placeholder 2">
            <a:extLst>
              <a:ext uri="{FF2B5EF4-FFF2-40B4-BE49-F238E27FC236}">
                <a16:creationId xmlns:a16="http://schemas.microsoft.com/office/drawing/2014/main" id="{3788C6EE-FE36-EA4E-AABC-1CFE4CDC841C}"/>
              </a:ext>
            </a:extLst>
          </p:cNvPr>
          <p:cNvSpPr>
            <a:spLocks noGrp="1"/>
          </p:cNvSpPr>
          <p:nvPr>
            <p:ph idx="1"/>
          </p:nvPr>
        </p:nvSpPr>
        <p:spPr/>
        <p:txBody>
          <a:bodyPr/>
          <a:lstStyle/>
          <a:p>
            <a:r>
              <a:rPr lang="en-CA" dirty="0"/>
              <a:t>Documenting and sharing workflows and methods </a:t>
            </a:r>
          </a:p>
          <a:p>
            <a:r>
              <a:rPr lang="en-CA" dirty="0"/>
              <a:t>Sharing code and tools to allow others to reproduce work </a:t>
            </a:r>
          </a:p>
          <a:p>
            <a:r>
              <a:rPr lang="en-CA" dirty="0"/>
              <a:t>Using web-based tools to facilitate collaboration and interaction from the outside world </a:t>
            </a:r>
          </a:p>
          <a:p>
            <a:r>
              <a:rPr lang="en-CA" dirty="0"/>
              <a:t>Open notebook science – “when there is a URL to a laboratory notebook that is freely available and indexed on common search engines.” </a:t>
            </a:r>
            <a:r>
              <a:rPr lang="en-CA" dirty="0">
                <a:hlinkClick r:id="rId2"/>
              </a:rPr>
              <a:t>http://</a:t>
            </a:r>
            <a:r>
              <a:rPr lang="en-CA" dirty="0" err="1">
                <a:hlinkClick r:id="rId2"/>
              </a:rPr>
              <a:t>drexel-coas-elearning.blogspot.co.uk</a:t>
            </a:r>
            <a:r>
              <a:rPr lang="en-CA" dirty="0">
                <a:hlinkClick r:id="rId2"/>
              </a:rPr>
              <a:t>/2006/09/open- notebook-</a:t>
            </a:r>
            <a:r>
              <a:rPr lang="en-CA" dirty="0" err="1">
                <a:hlinkClick r:id="rId2"/>
              </a:rPr>
              <a:t>science.html</a:t>
            </a:r>
            <a:r>
              <a:rPr lang="en-CA" dirty="0">
                <a:hlinkClick r:id="rId2"/>
              </a:rPr>
              <a:t> </a:t>
            </a:r>
            <a:endParaRPr lang="en-CA" dirty="0"/>
          </a:p>
          <a:p>
            <a:endParaRPr lang="en-US" dirty="0"/>
          </a:p>
        </p:txBody>
      </p:sp>
      <p:pic>
        <p:nvPicPr>
          <p:cNvPr id="5" name="Picture 4">
            <a:extLst>
              <a:ext uri="{FF2B5EF4-FFF2-40B4-BE49-F238E27FC236}">
                <a16:creationId xmlns:a16="http://schemas.microsoft.com/office/drawing/2014/main" id="{9A6F6302-1D56-094F-9872-7E627ECE50DB}"/>
              </a:ext>
            </a:extLst>
          </p:cNvPr>
          <p:cNvPicPr>
            <a:picLocks noChangeAspect="1"/>
          </p:cNvPicPr>
          <p:nvPr/>
        </p:nvPicPr>
        <p:blipFill>
          <a:blip r:embed="rId3"/>
          <a:stretch>
            <a:fillRect/>
          </a:stretch>
        </p:blipFill>
        <p:spPr>
          <a:xfrm>
            <a:off x="10416480" y="30800"/>
            <a:ext cx="1651000" cy="1739900"/>
          </a:xfrm>
          <a:prstGeom prst="rect">
            <a:avLst/>
          </a:prstGeom>
        </p:spPr>
      </p:pic>
    </p:spTree>
    <p:extLst>
      <p:ext uri="{BB962C8B-B14F-4D97-AF65-F5344CB8AC3E}">
        <p14:creationId xmlns:p14="http://schemas.microsoft.com/office/powerpoint/2010/main" val="185849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988D-0EAC-6348-B18C-34BF93639BC7}"/>
              </a:ext>
            </a:extLst>
          </p:cNvPr>
          <p:cNvSpPr>
            <a:spLocks noGrp="1"/>
          </p:cNvSpPr>
          <p:nvPr>
            <p:ph type="title"/>
          </p:nvPr>
        </p:nvSpPr>
        <p:spPr/>
        <p:txBody>
          <a:bodyPr/>
          <a:lstStyle/>
          <a:p>
            <a:r>
              <a:rPr lang="en-US" b="1" dirty="0"/>
              <a:t>Benefits of open methods</a:t>
            </a:r>
          </a:p>
        </p:txBody>
      </p:sp>
      <p:sp>
        <p:nvSpPr>
          <p:cNvPr id="3" name="Content Placeholder 2">
            <a:extLst>
              <a:ext uri="{FF2B5EF4-FFF2-40B4-BE49-F238E27FC236}">
                <a16:creationId xmlns:a16="http://schemas.microsoft.com/office/drawing/2014/main" id="{78DF3A5E-B1E2-994A-85FE-62989A3AD9C5}"/>
              </a:ext>
            </a:extLst>
          </p:cNvPr>
          <p:cNvSpPr>
            <a:spLocks noGrp="1"/>
          </p:cNvSpPr>
          <p:nvPr>
            <p:ph idx="1"/>
          </p:nvPr>
        </p:nvSpPr>
        <p:spPr/>
        <p:txBody>
          <a:bodyPr/>
          <a:lstStyle/>
          <a:p>
            <a:r>
              <a:rPr lang="en-CA" dirty="0"/>
              <a:t>Facilitates reproducibility </a:t>
            </a:r>
          </a:p>
          <a:p>
            <a:r>
              <a:rPr lang="en-CA" dirty="0"/>
              <a:t>Increases replicability </a:t>
            </a:r>
          </a:p>
          <a:p>
            <a:r>
              <a:rPr lang="en-CA" dirty="0"/>
              <a:t>Allows for better understanding and evaluation of Methods used</a:t>
            </a:r>
          </a:p>
          <a:p>
            <a:pPr lvl="1"/>
            <a:r>
              <a:rPr lang="en-CA" dirty="0"/>
              <a:t>Relates to interpretation of results</a:t>
            </a:r>
          </a:p>
          <a:p>
            <a:pPr lvl="1"/>
            <a:r>
              <a:rPr lang="en-CA" dirty="0"/>
              <a:t>Limitations of approaches </a:t>
            </a:r>
          </a:p>
          <a:p>
            <a:r>
              <a:rPr lang="en-CA" dirty="0"/>
              <a:t>Speeds up experimental design</a:t>
            </a:r>
          </a:p>
          <a:p>
            <a:pPr lvl="1"/>
            <a:r>
              <a:rPr lang="en-CA" dirty="0"/>
              <a:t>Makes analysis tools / approaches / rationales available </a:t>
            </a:r>
          </a:p>
          <a:p>
            <a:pPr lvl="1"/>
            <a:r>
              <a:rPr lang="en-CA" dirty="0"/>
              <a:t>Simplifies re-analyses, including unexplored avenues </a:t>
            </a:r>
          </a:p>
          <a:p>
            <a:endParaRPr lang="en-US" dirty="0"/>
          </a:p>
        </p:txBody>
      </p:sp>
      <p:pic>
        <p:nvPicPr>
          <p:cNvPr id="5" name="Picture 4">
            <a:extLst>
              <a:ext uri="{FF2B5EF4-FFF2-40B4-BE49-F238E27FC236}">
                <a16:creationId xmlns:a16="http://schemas.microsoft.com/office/drawing/2014/main" id="{EC338D31-468A-BD1F-A72D-C57888231172}"/>
              </a:ext>
            </a:extLst>
          </p:cNvPr>
          <p:cNvPicPr>
            <a:picLocks noChangeAspect="1"/>
          </p:cNvPicPr>
          <p:nvPr/>
        </p:nvPicPr>
        <p:blipFill>
          <a:blip r:embed="rId2"/>
          <a:stretch>
            <a:fillRect/>
          </a:stretch>
        </p:blipFill>
        <p:spPr>
          <a:xfrm>
            <a:off x="10416480" y="30800"/>
            <a:ext cx="1651000" cy="1739900"/>
          </a:xfrm>
          <a:prstGeom prst="rect">
            <a:avLst/>
          </a:prstGeom>
        </p:spPr>
      </p:pic>
    </p:spTree>
    <p:extLst>
      <p:ext uri="{BB962C8B-B14F-4D97-AF65-F5344CB8AC3E}">
        <p14:creationId xmlns:p14="http://schemas.microsoft.com/office/powerpoint/2010/main" val="2796026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CCD4-A988-E248-898B-E469CCEEF2A6}"/>
              </a:ext>
            </a:extLst>
          </p:cNvPr>
          <p:cNvSpPr>
            <a:spLocks noGrp="1"/>
          </p:cNvSpPr>
          <p:nvPr>
            <p:ph type="title"/>
          </p:nvPr>
        </p:nvSpPr>
        <p:spPr/>
        <p:txBody>
          <a:bodyPr/>
          <a:lstStyle/>
          <a:p>
            <a:r>
              <a:rPr lang="en-US" dirty="0">
                <a:latin typeface="+mn-lt"/>
              </a:rPr>
              <a:t>How-to share methods</a:t>
            </a:r>
          </a:p>
        </p:txBody>
      </p:sp>
      <p:sp>
        <p:nvSpPr>
          <p:cNvPr id="3" name="Content Placeholder 2">
            <a:extLst>
              <a:ext uri="{FF2B5EF4-FFF2-40B4-BE49-F238E27FC236}">
                <a16:creationId xmlns:a16="http://schemas.microsoft.com/office/drawing/2014/main" id="{4379F5AD-35C0-E040-816E-8B0AA3819025}"/>
              </a:ext>
            </a:extLst>
          </p:cNvPr>
          <p:cNvSpPr>
            <a:spLocks noGrp="1"/>
          </p:cNvSpPr>
          <p:nvPr>
            <p:ph idx="1"/>
          </p:nvPr>
        </p:nvSpPr>
        <p:spPr/>
        <p:txBody>
          <a:bodyPr>
            <a:normAutofit lnSpcReduction="10000"/>
          </a:bodyPr>
          <a:lstStyle/>
          <a:p>
            <a:pPr marL="0" indent="0">
              <a:buNone/>
            </a:pPr>
            <a:r>
              <a:rPr lang="en-CA" dirty="0"/>
              <a:t>Document everything from the outset</a:t>
            </a:r>
          </a:p>
          <a:p>
            <a:pPr lvl="1"/>
            <a:r>
              <a:rPr lang="en-CA" dirty="0"/>
              <a:t>Keep detailed lab notes in digital form (if possible) </a:t>
            </a:r>
          </a:p>
          <a:p>
            <a:pPr lvl="1"/>
            <a:r>
              <a:rPr lang="en-CA" dirty="0"/>
              <a:t>Write clean, well-documented analysis code</a:t>
            </a:r>
          </a:p>
          <a:p>
            <a:pPr lvl="1"/>
            <a:r>
              <a:rPr lang="en-CA" dirty="0"/>
              <a:t>Decide on a good data organization method </a:t>
            </a:r>
          </a:p>
          <a:p>
            <a:pPr marL="0" indent="0">
              <a:buNone/>
            </a:pPr>
            <a:r>
              <a:rPr lang="en-CA" dirty="0"/>
              <a:t>Publish all experimental procedures (code, notes, etc.)</a:t>
            </a:r>
          </a:p>
          <a:p>
            <a:pPr lvl="1"/>
            <a:r>
              <a:rPr lang="en-CA" dirty="0"/>
              <a:t>Easy to publish everything (code, manuscript, data, notes) on </a:t>
            </a:r>
            <a:r>
              <a:rPr lang="en-CA" dirty="0" err="1"/>
              <a:t>OSF.io</a:t>
            </a:r>
            <a:r>
              <a:rPr lang="en-CA" dirty="0"/>
              <a:t> </a:t>
            </a:r>
          </a:p>
          <a:p>
            <a:pPr marL="0" indent="0">
              <a:buNone/>
            </a:pPr>
            <a:r>
              <a:rPr lang="en-CA" dirty="0"/>
              <a:t>Consider sharing code bases in a more comprehensible way </a:t>
            </a:r>
          </a:p>
          <a:p>
            <a:pPr lvl="1"/>
            <a:r>
              <a:rPr lang="en-CA" dirty="0"/>
              <a:t>e.g. </a:t>
            </a:r>
            <a:r>
              <a:rPr lang="en-CA" dirty="0" err="1"/>
              <a:t>github</a:t>
            </a:r>
            <a:r>
              <a:rPr lang="en-CA" dirty="0"/>
              <a:t> </a:t>
            </a:r>
          </a:p>
          <a:p>
            <a:pPr marL="0" indent="0">
              <a:buNone/>
            </a:pPr>
            <a:r>
              <a:rPr lang="en-CA" dirty="0"/>
              <a:t>Digital formats, standard formats, open-source software preferred</a:t>
            </a:r>
            <a:br>
              <a:rPr lang="en-CA" dirty="0"/>
            </a:br>
            <a:endParaRPr lang="en-CA" dirty="0"/>
          </a:p>
        </p:txBody>
      </p:sp>
      <p:pic>
        <p:nvPicPr>
          <p:cNvPr id="5" name="Picture 4">
            <a:extLst>
              <a:ext uri="{FF2B5EF4-FFF2-40B4-BE49-F238E27FC236}">
                <a16:creationId xmlns:a16="http://schemas.microsoft.com/office/drawing/2014/main" id="{D03BC599-1238-4AB7-3D93-6ECD03990DB1}"/>
              </a:ext>
            </a:extLst>
          </p:cNvPr>
          <p:cNvPicPr>
            <a:picLocks noChangeAspect="1"/>
          </p:cNvPicPr>
          <p:nvPr/>
        </p:nvPicPr>
        <p:blipFill>
          <a:blip r:embed="rId2"/>
          <a:stretch>
            <a:fillRect/>
          </a:stretch>
        </p:blipFill>
        <p:spPr>
          <a:xfrm>
            <a:off x="10416480" y="30800"/>
            <a:ext cx="1651000" cy="1739900"/>
          </a:xfrm>
          <a:prstGeom prst="rect">
            <a:avLst/>
          </a:prstGeom>
        </p:spPr>
      </p:pic>
    </p:spTree>
    <p:extLst>
      <p:ext uri="{BB962C8B-B14F-4D97-AF65-F5344CB8AC3E}">
        <p14:creationId xmlns:p14="http://schemas.microsoft.com/office/powerpoint/2010/main" val="24366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AED4BF-A60E-2B46-A483-1F2340011B63}"/>
              </a:ext>
            </a:extLst>
          </p:cNvPr>
          <p:cNvPicPr>
            <a:picLocks noChangeAspect="1"/>
          </p:cNvPicPr>
          <p:nvPr/>
        </p:nvPicPr>
        <p:blipFill>
          <a:blip r:embed="rId2"/>
          <a:stretch>
            <a:fillRect/>
          </a:stretch>
        </p:blipFill>
        <p:spPr>
          <a:xfrm>
            <a:off x="2135560" y="58257"/>
            <a:ext cx="7459269" cy="6322618"/>
          </a:xfrm>
          <a:prstGeom prst="rect">
            <a:avLst/>
          </a:prstGeom>
        </p:spPr>
      </p:pic>
      <p:sp>
        <p:nvSpPr>
          <p:cNvPr id="6" name="TextBox 5">
            <a:extLst>
              <a:ext uri="{FF2B5EF4-FFF2-40B4-BE49-F238E27FC236}">
                <a16:creationId xmlns:a16="http://schemas.microsoft.com/office/drawing/2014/main" id="{84343E09-1437-F447-88EF-844A90923C6E}"/>
              </a:ext>
            </a:extLst>
          </p:cNvPr>
          <p:cNvSpPr txBox="1"/>
          <p:nvPr/>
        </p:nvSpPr>
        <p:spPr>
          <a:xfrm>
            <a:off x="8472264" y="6466738"/>
            <a:ext cx="6096000" cy="338554"/>
          </a:xfrm>
          <a:prstGeom prst="rect">
            <a:avLst/>
          </a:prstGeom>
          <a:noFill/>
        </p:spPr>
        <p:txBody>
          <a:bodyPr wrap="square">
            <a:spAutoFit/>
          </a:bodyPr>
          <a:lstStyle/>
          <a:p>
            <a:r>
              <a:rPr lang="en-US" sz="1600" dirty="0">
                <a:hlinkClick r:id="rId3"/>
              </a:rPr>
              <a:t>https://</a:t>
            </a:r>
            <a:r>
              <a:rPr lang="en-US" sz="1600" dirty="0" err="1">
                <a:hlinkClick r:id="rId3"/>
              </a:rPr>
              <a:t>www.nature.com</a:t>
            </a:r>
            <a:r>
              <a:rPr lang="en-US" sz="1600" dirty="0">
                <a:hlinkClick r:id="rId3"/>
              </a:rPr>
              <a:t>/articles/533452a</a:t>
            </a:r>
            <a:endParaRPr lang="en-US" sz="1600" dirty="0"/>
          </a:p>
        </p:txBody>
      </p:sp>
    </p:spTree>
    <p:extLst>
      <p:ext uri="{BB962C8B-B14F-4D97-AF65-F5344CB8AC3E}">
        <p14:creationId xmlns:p14="http://schemas.microsoft.com/office/powerpoint/2010/main" val="1557461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B83C-E688-7742-8380-C615ECBB5868}"/>
              </a:ext>
            </a:extLst>
          </p:cNvPr>
          <p:cNvSpPr>
            <a:spLocks noGrp="1"/>
          </p:cNvSpPr>
          <p:nvPr>
            <p:ph type="title"/>
          </p:nvPr>
        </p:nvSpPr>
        <p:spPr/>
        <p:txBody>
          <a:bodyPr/>
          <a:lstStyle/>
          <a:p>
            <a:r>
              <a:rPr lang="en-US" dirty="0">
                <a:latin typeface="+mn-lt"/>
              </a:rPr>
              <a:t>Open Data</a:t>
            </a:r>
          </a:p>
        </p:txBody>
      </p:sp>
      <p:sp>
        <p:nvSpPr>
          <p:cNvPr id="3" name="Content Placeholder 2">
            <a:extLst>
              <a:ext uri="{FF2B5EF4-FFF2-40B4-BE49-F238E27FC236}">
                <a16:creationId xmlns:a16="http://schemas.microsoft.com/office/drawing/2014/main" id="{AF40B29F-DE1D-D44A-AF5E-BEFF923C65B5}"/>
              </a:ext>
            </a:extLst>
          </p:cNvPr>
          <p:cNvSpPr>
            <a:spLocks noGrp="1"/>
          </p:cNvSpPr>
          <p:nvPr>
            <p:ph idx="1"/>
          </p:nvPr>
        </p:nvSpPr>
        <p:spPr/>
        <p:txBody>
          <a:bodyPr>
            <a:normAutofit/>
          </a:bodyPr>
          <a:lstStyle/>
          <a:p>
            <a:pPr marL="0" indent="0">
              <a:buNone/>
            </a:pPr>
            <a:r>
              <a:rPr lang="en-CA" dirty="0"/>
              <a:t>Open data make your stuff available on the Web (whatever format) under an open license </a:t>
            </a:r>
          </a:p>
          <a:p>
            <a:pPr lvl="1"/>
            <a:r>
              <a:rPr lang="en-CA" dirty="0"/>
              <a:t>make it available as structured data (e.g. Excel instead of a scan of a table) </a:t>
            </a:r>
          </a:p>
          <a:p>
            <a:pPr lvl="1"/>
            <a:r>
              <a:rPr lang="en-CA" dirty="0"/>
              <a:t>use non-proprietary formats (e.g. CSV instead of Excel) </a:t>
            </a:r>
          </a:p>
          <a:p>
            <a:pPr lvl="1"/>
            <a:r>
              <a:rPr lang="en-CA" dirty="0"/>
              <a:t>use Uniform Resource Identifiers (URIs) to denote things, so that people can point at your stuff (e.g. URLs) </a:t>
            </a:r>
          </a:p>
          <a:p>
            <a:pPr lvl="1"/>
            <a:r>
              <a:rPr lang="en-CA" dirty="0"/>
              <a:t>link your data to other data to provide context</a:t>
            </a:r>
          </a:p>
        </p:txBody>
      </p:sp>
      <p:pic>
        <p:nvPicPr>
          <p:cNvPr id="4098" name="Picture 2" descr="open data">
            <a:extLst>
              <a:ext uri="{FF2B5EF4-FFF2-40B4-BE49-F238E27FC236}">
                <a16:creationId xmlns:a16="http://schemas.microsoft.com/office/drawing/2014/main" id="{523108AF-758F-7B40-8D23-957F091D3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31"/>
          <a:stretch/>
        </p:blipFill>
        <p:spPr bwMode="auto">
          <a:xfrm>
            <a:off x="10344472" y="62696"/>
            <a:ext cx="1637512" cy="174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81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30F7-0E36-8B4D-B240-0C4C9DEBBAE7}"/>
              </a:ext>
            </a:extLst>
          </p:cNvPr>
          <p:cNvSpPr>
            <a:spLocks noGrp="1"/>
          </p:cNvSpPr>
          <p:nvPr>
            <p:ph type="title"/>
          </p:nvPr>
        </p:nvSpPr>
        <p:spPr/>
        <p:txBody>
          <a:bodyPr/>
          <a:lstStyle/>
          <a:p>
            <a:r>
              <a:rPr lang="en-US" b="1" dirty="0"/>
              <a:t>Benefits of open data</a:t>
            </a:r>
          </a:p>
        </p:txBody>
      </p:sp>
      <p:sp>
        <p:nvSpPr>
          <p:cNvPr id="3" name="Content Placeholder 2">
            <a:extLst>
              <a:ext uri="{FF2B5EF4-FFF2-40B4-BE49-F238E27FC236}">
                <a16:creationId xmlns:a16="http://schemas.microsoft.com/office/drawing/2014/main" id="{7106CDF6-D527-234C-B36E-B7CEC16EF79D}"/>
              </a:ext>
            </a:extLst>
          </p:cNvPr>
          <p:cNvSpPr>
            <a:spLocks noGrp="1"/>
          </p:cNvSpPr>
          <p:nvPr>
            <p:ph idx="1"/>
          </p:nvPr>
        </p:nvSpPr>
        <p:spPr/>
        <p:txBody>
          <a:bodyPr/>
          <a:lstStyle/>
          <a:p>
            <a:r>
              <a:rPr lang="en-CA" dirty="0"/>
              <a:t>Give data a 2nd, 3rd, ... life: the FAIR principle</a:t>
            </a:r>
          </a:p>
          <a:p>
            <a:pPr lvl="1"/>
            <a:r>
              <a:rPr lang="en-CA" dirty="0"/>
              <a:t>Findable: data is indexed and contains searchable meta-data </a:t>
            </a:r>
          </a:p>
          <a:p>
            <a:pPr lvl="1"/>
            <a:r>
              <a:rPr lang="en-CA" dirty="0"/>
              <a:t>Accessible: open data and communication protocols</a:t>
            </a:r>
          </a:p>
          <a:p>
            <a:pPr lvl="1"/>
            <a:r>
              <a:rPr lang="en-CA" dirty="0"/>
              <a:t>Interoperable: data can be combined with other data and tools • Re-usable: meaningful metadata and open license </a:t>
            </a:r>
          </a:p>
          <a:p>
            <a:pPr lvl="1"/>
            <a:r>
              <a:rPr lang="en-CA" dirty="0"/>
              <a:t>Re-use of data gives you citations, recognition and visibility</a:t>
            </a:r>
          </a:p>
          <a:p>
            <a:r>
              <a:rPr lang="en-CA" dirty="0"/>
              <a:t>Satisfaction of making an impact in science and society</a:t>
            </a:r>
          </a:p>
          <a:p>
            <a:r>
              <a:rPr lang="en-CA" dirty="0"/>
              <a:t>You will get known for your datasets as well as for your science </a:t>
            </a:r>
          </a:p>
          <a:p>
            <a:endParaRPr lang="en-US" dirty="0"/>
          </a:p>
        </p:txBody>
      </p:sp>
      <p:pic>
        <p:nvPicPr>
          <p:cNvPr id="5" name="Picture 2" descr="open data">
            <a:extLst>
              <a:ext uri="{FF2B5EF4-FFF2-40B4-BE49-F238E27FC236}">
                <a16:creationId xmlns:a16="http://schemas.microsoft.com/office/drawing/2014/main" id="{68A74917-AF28-0170-347C-F16974541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31"/>
          <a:stretch/>
        </p:blipFill>
        <p:spPr bwMode="auto">
          <a:xfrm>
            <a:off x="10344472" y="62696"/>
            <a:ext cx="1637512" cy="174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561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8F6B-9A4F-E349-A3D3-0DCC667FB0D0}"/>
              </a:ext>
            </a:extLst>
          </p:cNvPr>
          <p:cNvSpPr>
            <a:spLocks noGrp="1"/>
          </p:cNvSpPr>
          <p:nvPr>
            <p:ph type="title"/>
          </p:nvPr>
        </p:nvSpPr>
        <p:spPr/>
        <p:txBody>
          <a:bodyPr/>
          <a:lstStyle/>
          <a:p>
            <a:r>
              <a:rPr lang="en-US" dirty="0">
                <a:latin typeface="+mn-lt"/>
              </a:rPr>
              <a:t>Open Data is normal in some areas</a:t>
            </a:r>
          </a:p>
        </p:txBody>
      </p:sp>
      <p:sp>
        <p:nvSpPr>
          <p:cNvPr id="3" name="Content Placeholder 2">
            <a:extLst>
              <a:ext uri="{FF2B5EF4-FFF2-40B4-BE49-F238E27FC236}">
                <a16:creationId xmlns:a16="http://schemas.microsoft.com/office/drawing/2014/main" id="{907D9159-E063-2043-B88D-A7991F2BF659}"/>
              </a:ext>
            </a:extLst>
          </p:cNvPr>
          <p:cNvSpPr>
            <a:spLocks noGrp="1"/>
          </p:cNvSpPr>
          <p:nvPr>
            <p:ph idx="1"/>
          </p:nvPr>
        </p:nvSpPr>
        <p:spPr/>
        <p:txBody>
          <a:bodyPr/>
          <a:lstStyle/>
          <a:p>
            <a:r>
              <a:rPr lang="en-CA" dirty="0"/>
              <a:t>Physics (e.g., CERN) </a:t>
            </a:r>
          </a:p>
          <a:p>
            <a:r>
              <a:rPr lang="en-CA" dirty="0"/>
              <a:t>Astronomy </a:t>
            </a:r>
          </a:p>
          <a:p>
            <a:r>
              <a:rPr lang="en-CA" dirty="0"/>
              <a:t>Genetics (COVID-19 </a:t>
            </a:r>
            <a:r>
              <a:rPr lang="en-CA" dirty="0" err="1"/>
              <a:t>varients</a:t>
            </a:r>
            <a:r>
              <a:rPr lang="en-CA" dirty="0"/>
              <a:t>)</a:t>
            </a:r>
          </a:p>
          <a:p>
            <a:r>
              <a:rPr lang="en-CA" dirty="0"/>
              <a:t>Climate research</a:t>
            </a:r>
          </a:p>
          <a:p>
            <a:r>
              <a:rPr lang="en-CA" dirty="0"/>
              <a:t>Machine Learning </a:t>
            </a:r>
          </a:p>
          <a:p>
            <a:endParaRPr lang="en-US" dirty="0"/>
          </a:p>
        </p:txBody>
      </p:sp>
      <p:pic>
        <p:nvPicPr>
          <p:cNvPr id="5" name="Picture 2" descr="open data">
            <a:extLst>
              <a:ext uri="{FF2B5EF4-FFF2-40B4-BE49-F238E27FC236}">
                <a16:creationId xmlns:a16="http://schemas.microsoft.com/office/drawing/2014/main" id="{D5F59A15-C49A-9EA4-8827-8146E9F187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31"/>
          <a:stretch/>
        </p:blipFill>
        <p:spPr bwMode="auto">
          <a:xfrm>
            <a:off x="10344472" y="62696"/>
            <a:ext cx="1637512" cy="174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99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58E5-622D-7A49-948B-9326E6EEF0B3}"/>
              </a:ext>
            </a:extLst>
          </p:cNvPr>
          <p:cNvSpPr>
            <a:spLocks noGrp="1"/>
          </p:cNvSpPr>
          <p:nvPr>
            <p:ph type="title"/>
          </p:nvPr>
        </p:nvSpPr>
        <p:spPr/>
        <p:txBody>
          <a:bodyPr/>
          <a:lstStyle/>
          <a:p>
            <a:r>
              <a:rPr lang="en-US" dirty="0">
                <a:latin typeface="+mn-lt"/>
              </a:rPr>
              <a:t>How-to make data available</a:t>
            </a:r>
          </a:p>
        </p:txBody>
      </p:sp>
      <p:sp>
        <p:nvSpPr>
          <p:cNvPr id="3" name="Content Placeholder 2">
            <a:extLst>
              <a:ext uri="{FF2B5EF4-FFF2-40B4-BE49-F238E27FC236}">
                <a16:creationId xmlns:a16="http://schemas.microsoft.com/office/drawing/2014/main" id="{7A1F87E8-A6F8-AA46-B820-2C61DB589DF0}"/>
              </a:ext>
            </a:extLst>
          </p:cNvPr>
          <p:cNvSpPr>
            <a:spLocks noGrp="1"/>
          </p:cNvSpPr>
          <p:nvPr>
            <p:ph idx="1"/>
          </p:nvPr>
        </p:nvSpPr>
        <p:spPr/>
        <p:txBody>
          <a:bodyPr>
            <a:normAutofit/>
          </a:bodyPr>
          <a:lstStyle/>
          <a:p>
            <a:r>
              <a:rPr lang="en-CA" dirty="0"/>
              <a:t>Look for good examples in your field </a:t>
            </a:r>
          </a:p>
          <a:p>
            <a:r>
              <a:rPr lang="en-CA" dirty="0"/>
              <a:t>Organize your data well right from the start </a:t>
            </a:r>
          </a:p>
          <a:p>
            <a:r>
              <a:rPr lang="en-CA" dirty="0"/>
              <a:t>Use standard formats if possible </a:t>
            </a:r>
          </a:p>
          <a:p>
            <a:r>
              <a:rPr lang="en-CA" dirty="0"/>
              <a:t>De-identify data (and follow ethics guidelines) </a:t>
            </a:r>
          </a:p>
          <a:p>
            <a:r>
              <a:rPr lang="en-CA" dirty="0"/>
              <a:t>Publish data and metadata together, including </a:t>
            </a:r>
          </a:p>
          <a:p>
            <a:pPr lvl="1"/>
            <a:r>
              <a:rPr lang="en-CA" dirty="0"/>
              <a:t>Protocols </a:t>
            </a:r>
          </a:p>
          <a:p>
            <a:pPr lvl="1"/>
            <a:r>
              <a:rPr lang="en-CA" dirty="0"/>
              <a:t>Analysis pipeline </a:t>
            </a:r>
          </a:p>
          <a:p>
            <a:r>
              <a:rPr lang="en-CA" dirty="0"/>
              <a:t>Link to paper </a:t>
            </a:r>
          </a:p>
          <a:p>
            <a:endParaRPr lang="en-US" dirty="0"/>
          </a:p>
        </p:txBody>
      </p:sp>
      <p:sp>
        <p:nvSpPr>
          <p:cNvPr id="6" name="TextBox 5">
            <a:extLst>
              <a:ext uri="{FF2B5EF4-FFF2-40B4-BE49-F238E27FC236}">
                <a16:creationId xmlns:a16="http://schemas.microsoft.com/office/drawing/2014/main" id="{F41C2237-375F-AD42-A51E-D501A92F16BA}"/>
              </a:ext>
            </a:extLst>
          </p:cNvPr>
          <p:cNvSpPr txBox="1"/>
          <p:nvPr/>
        </p:nvSpPr>
        <p:spPr>
          <a:xfrm>
            <a:off x="8544272" y="4047359"/>
            <a:ext cx="3528391" cy="2677656"/>
          </a:xfrm>
          <a:prstGeom prst="rect">
            <a:avLst/>
          </a:prstGeom>
          <a:noFill/>
          <a:ln w="38100">
            <a:solidFill>
              <a:srgbClr val="FF0000"/>
            </a:solidFill>
          </a:ln>
        </p:spPr>
        <p:txBody>
          <a:bodyPr wrap="square">
            <a:spAutoFit/>
          </a:bodyPr>
          <a:lstStyle/>
          <a:p>
            <a:r>
              <a:rPr lang="en-CA" sz="2800" dirty="0">
                <a:effectLst/>
                <a:latin typeface="Calibri" panose="020F0502020204030204" pitchFamily="34" charset="0"/>
              </a:rPr>
              <a:t>1. Publish in field- specific database </a:t>
            </a:r>
            <a:endParaRPr lang="en-CA" sz="2800" dirty="0">
              <a:effectLst/>
            </a:endParaRPr>
          </a:p>
          <a:p>
            <a:r>
              <a:rPr lang="en-CA" sz="2800" dirty="0">
                <a:effectLst/>
                <a:latin typeface="Calibri" panose="020F0502020204030204" pitchFamily="34" charset="0"/>
              </a:rPr>
              <a:t>2. Publish on general purpose repository / database (e.g. </a:t>
            </a:r>
            <a:r>
              <a:rPr lang="en-CA" sz="2800" dirty="0" err="1">
                <a:effectLst/>
                <a:latin typeface="Calibri" panose="020F0502020204030204" pitchFamily="34" charset="0"/>
              </a:rPr>
              <a:t>OSF.io</a:t>
            </a:r>
            <a:r>
              <a:rPr lang="en-CA" sz="2800" dirty="0">
                <a:effectLst/>
                <a:latin typeface="Calibri" panose="020F0502020204030204" pitchFamily="34" charset="0"/>
              </a:rPr>
              <a:t>) </a:t>
            </a:r>
          </a:p>
          <a:p>
            <a:r>
              <a:rPr lang="en-CA" sz="2800" dirty="0">
                <a:latin typeface="Calibri" panose="020F0502020204030204" pitchFamily="34" charset="0"/>
              </a:rPr>
              <a:t>3. </a:t>
            </a:r>
            <a:r>
              <a:rPr lang="en-CA" sz="2800" dirty="0" err="1">
                <a:latin typeface="Calibri" panose="020F0502020204030204" pitchFamily="34" charset="0"/>
              </a:rPr>
              <a:t>borealisdata.ca</a:t>
            </a:r>
            <a:r>
              <a:rPr lang="en-CA" sz="2800" dirty="0">
                <a:latin typeface="Calibri" panose="020F0502020204030204" pitchFamily="34" charset="0"/>
              </a:rPr>
              <a:t> </a:t>
            </a:r>
            <a:endParaRPr lang="en-CA" sz="2800" dirty="0">
              <a:effectLst/>
            </a:endParaRPr>
          </a:p>
        </p:txBody>
      </p:sp>
      <p:pic>
        <p:nvPicPr>
          <p:cNvPr id="5" name="Picture 2" descr="open data">
            <a:extLst>
              <a:ext uri="{FF2B5EF4-FFF2-40B4-BE49-F238E27FC236}">
                <a16:creationId xmlns:a16="http://schemas.microsoft.com/office/drawing/2014/main" id="{F6D406AD-914F-E841-5944-88063221C0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631"/>
          <a:stretch/>
        </p:blipFill>
        <p:spPr bwMode="auto">
          <a:xfrm>
            <a:off x="10344472" y="62696"/>
            <a:ext cx="1637512" cy="174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76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9"/>
          <p:cNvSpPr>
            <a:spLocks noGrp="1"/>
          </p:cNvSpPr>
          <p:nvPr>
            <p:ph type="title"/>
          </p:nvPr>
        </p:nvSpPr>
        <p:spPr/>
        <p:txBody>
          <a:bodyPr/>
          <a:lstStyle/>
          <a:p>
            <a:pPr eaLnBrk="1" hangingPunct="1"/>
            <a:r>
              <a:rPr lang="en-US" dirty="0">
                <a:latin typeface="+mn-lt"/>
              </a:rPr>
              <a:t>The new identity of pre-registration</a:t>
            </a:r>
          </a:p>
        </p:txBody>
      </p:sp>
      <p:pic>
        <p:nvPicPr>
          <p:cNvPr id="3" name="Picture 2">
            <a:extLst>
              <a:ext uri="{FF2B5EF4-FFF2-40B4-BE49-F238E27FC236}">
                <a16:creationId xmlns:a16="http://schemas.microsoft.com/office/drawing/2014/main" id="{1AD971F6-D262-0245-A59C-ED97BD3AE2EF}"/>
              </a:ext>
            </a:extLst>
          </p:cNvPr>
          <p:cNvPicPr>
            <a:picLocks noChangeAspect="1"/>
          </p:cNvPicPr>
          <p:nvPr/>
        </p:nvPicPr>
        <p:blipFill>
          <a:blip r:embed="rId2"/>
          <a:stretch>
            <a:fillRect/>
          </a:stretch>
        </p:blipFill>
        <p:spPr>
          <a:xfrm>
            <a:off x="3169054" y="1556792"/>
            <a:ext cx="5853891" cy="5112568"/>
          </a:xfrm>
          <a:prstGeom prst="rect">
            <a:avLst/>
          </a:prstGeom>
        </p:spPr>
      </p:pic>
    </p:spTree>
    <p:extLst>
      <p:ext uri="{BB962C8B-B14F-4D97-AF65-F5344CB8AC3E}">
        <p14:creationId xmlns:p14="http://schemas.microsoft.com/office/powerpoint/2010/main" val="172017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2FFD-D2A1-E44C-A676-217CF8D61495}"/>
              </a:ext>
            </a:extLst>
          </p:cNvPr>
          <p:cNvSpPr>
            <a:spLocks noGrp="1"/>
          </p:cNvSpPr>
          <p:nvPr>
            <p:ph type="title"/>
          </p:nvPr>
        </p:nvSpPr>
        <p:spPr/>
        <p:txBody>
          <a:bodyPr/>
          <a:lstStyle/>
          <a:p>
            <a:r>
              <a:rPr lang="en-US" dirty="0">
                <a:latin typeface="+mn-lt"/>
              </a:rPr>
              <a:t>Pre-Registration/Registered Reports</a:t>
            </a:r>
          </a:p>
        </p:txBody>
      </p:sp>
      <p:pic>
        <p:nvPicPr>
          <p:cNvPr id="6" name="Picture 5">
            <a:extLst>
              <a:ext uri="{FF2B5EF4-FFF2-40B4-BE49-F238E27FC236}">
                <a16:creationId xmlns:a16="http://schemas.microsoft.com/office/drawing/2014/main" id="{53CCB6DF-FF9B-2F4C-8BF9-977EBE6AD47A}"/>
              </a:ext>
            </a:extLst>
          </p:cNvPr>
          <p:cNvPicPr>
            <a:picLocks noChangeAspect="1"/>
          </p:cNvPicPr>
          <p:nvPr/>
        </p:nvPicPr>
        <p:blipFill>
          <a:blip r:embed="rId2"/>
          <a:stretch>
            <a:fillRect/>
          </a:stretch>
        </p:blipFill>
        <p:spPr>
          <a:xfrm>
            <a:off x="1991544" y="3789040"/>
            <a:ext cx="9144000" cy="2407381"/>
          </a:xfrm>
          <a:prstGeom prst="rect">
            <a:avLst/>
          </a:prstGeom>
        </p:spPr>
      </p:pic>
      <p:sp>
        <p:nvSpPr>
          <p:cNvPr id="7" name="TextBox 6">
            <a:extLst>
              <a:ext uri="{FF2B5EF4-FFF2-40B4-BE49-F238E27FC236}">
                <a16:creationId xmlns:a16="http://schemas.microsoft.com/office/drawing/2014/main" id="{CD5ECF5F-0B95-E14B-A17C-955A205680A2}"/>
              </a:ext>
            </a:extLst>
          </p:cNvPr>
          <p:cNvSpPr txBox="1"/>
          <p:nvPr/>
        </p:nvSpPr>
        <p:spPr>
          <a:xfrm>
            <a:off x="838200" y="1613118"/>
            <a:ext cx="10515600" cy="1815882"/>
          </a:xfrm>
          <a:prstGeom prst="rect">
            <a:avLst/>
          </a:prstGeom>
          <a:noFill/>
        </p:spPr>
        <p:txBody>
          <a:bodyPr wrap="square">
            <a:spAutoFit/>
          </a:bodyPr>
          <a:lstStyle/>
          <a:p>
            <a:pPr marL="457200" indent="-457200">
              <a:buFont typeface="Arial" panose="020B0604020202020204" pitchFamily="34" charset="0"/>
              <a:buChar char="•"/>
            </a:pPr>
            <a:r>
              <a:rPr lang="en-CA" sz="2800" dirty="0">
                <a:effectLst/>
                <a:latin typeface="Calibri" panose="020F0502020204030204" pitchFamily="34" charset="0"/>
              </a:rPr>
              <a:t>Ideas, hypotheses, and methods to test them should be the only thing we control in science! </a:t>
            </a:r>
            <a:endParaRPr lang="en-CA" sz="2800" dirty="0">
              <a:effectLst/>
            </a:endParaRPr>
          </a:p>
          <a:p>
            <a:pPr marL="457200" indent="-457200">
              <a:buFont typeface="Arial" panose="020B0604020202020204" pitchFamily="34" charset="0"/>
              <a:buChar char="•"/>
            </a:pPr>
            <a:r>
              <a:rPr lang="en-CA" sz="2800" dirty="0">
                <a:effectLst/>
                <a:latin typeface="Calibri" panose="020F0502020204030204" pitchFamily="34" charset="0"/>
              </a:rPr>
              <a:t>Write a proposal: Intro, Hypotheses, Methods, Analyses (pilot data)</a:t>
            </a:r>
          </a:p>
          <a:p>
            <a:pPr marL="457200" indent="-457200">
              <a:buFont typeface="Arial" panose="020B0604020202020204" pitchFamily="34" charset="0"/>
              <a:buChar char="•"/>
            </a:pPr>
            <a:r>
              <a:rPr lang="en-CA" sz="2800" dirty="0">
                <a:effectLst/>
                <a:latin typeface="Calibri" panose="020F0502020204030204" pitchFamily="34" charset="0"/>
              </a:rPr>
              <a:t>Publish the proposal BEFORE collecting data! </a:t>
            </a:r>
            <a:endParaRPr lang="en-CA" sz="2800" dirty="0">
              <a:effectLst/>
            </a:endParaRPr>
          </a:p>
        </p:txBody>
      </p:sp>
    </p:spTree>
    <p:extLst>
      <p:ext uri="{BB962C8B-B14F-4D97-AF65-F5344CB8AC3E}">
        <p14:creationId xmlns:p14="http://schemas.microsoft.com/office/powerpoint/2010/main" val="585452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41423-057F-9D48-8AC0-41174F1F2DC2}"/>
              </a:ext>
            </a:extLst>
          </p:cNvPr>
          <p:cNvSpPr>
            <a:spLocks noGrp="1"/>
          </p:cNvSpPr>
          <p:nvPr>
            <p:ph type="title"/>
          </p:nvPr>
        </p:nvSpPr>
        <p:spPr/>
        <p:txBody>
          <a:bodyPr>
            <a:normAutofit/>
          </a:bodyPr>
          <a:lstStyle/>
          <a:p>
            <a:r>
              <a:rPr lang="en-CA" dirty="0">
                <a:latin typeface="+mn-lt"/>
              </a:rPr>
              <a:t>Pre-registration / registered reports </a:t>
            </a:r>
            <a:br>
              <a:rPr lang="en-CA" dirty="0"/>
            </a:br>
            <a:endParaRPr lang="en-US" dirty="0"/>
          </a:p>
        </p:txBody>
      </p:sp>
      <p:sp>
        <p:nvSpPr>
          <p:cNvPr id="3" name="Content Placeholder 2">
            <a:extLst>
              <a:ext uri="{FF2B5EF4-FFF2-40B4-BE49-F238E27FC236}">
                <a16:creationId xmlns:a16="http://schemas.microsoft.com/office/drawing/2014/main" id="{8F418F30-BE33-554A-A0AE-2F7EEF77A8DB}"/>
              </a:ext>
            </a:extLst>
          </p:cNvPr>
          <p:cNvSpPr>
            <a:spLocks noGrp="1"/>
          </p:cNvSpPr>
          <p:nvPr>
            <p:ph idx="1"/>
          </p:nvPr>
        </p:nvSpPr>
        <p:spPr>
          <a:xfrm>
            <a:off x="838200" y="1825625"/>
            <a:ext cx="6121896" cy="4351338"/>
          </a:xfrm>
        </p:spPr>
        <p:txBody>
          <a:bodyPr/>
          <a:lstStyle/>
          <a:p>
            <a:r>
              <a:rPr lang="en-CA" dirty="0"/>
              <a:t>Guarantees publication</a:t>
            </a:r>
          </a:p>
          <a:p>
            <a:pPr lvl="1"/>
            <a:r>
              <a:rPr lang="en-CA" dirty="0"/>
              <a:t>If original methods are followed </a:t>
            </a:r>
          </a:p>
          <a:p>
            <a:r>
              <a:rPr lang="en-CA" dirty="0"/>
              <a:t>Main conclusions need to come from originally proposed analyses </a:t>
            </a:r>
          </a:p>
          <a:p>
            <a:r>
              <a:rPr lang="en-CA" dirty="0"/>
              <a:t>Does not prevent exploratory analyses </a:t>
            </a:r>
          </a:p>
          <a:p>
            <a:pPr lvl="1"/>
            <a:r>
              <a:rPr lang="en-CA" dirty="0"/>
              <a:t>Needs to be labeled as such </a:t>
            </a:r>
          </a:p>
          <a:p>
            <a:endParaRPr lang="en-US" dirty="0"/>
          </a:p>
        </p:txBody>
      </p:sp>
      <p:pic>
        <p:nvPicPr>
          <p:cNvPr id="4" name="Picture 3">
            <a:extLst>
              <a:ext uri="{FF2B5EF4-FFF2-40B4-BE49-F238E27FC236}">
                <a16:creationId xmlns:a16="http://schemas.microsoft.com/office/drawing/2014/main" id="{11DF6334-2BF6-BE40-B015-D27FBC6894AA}"/>
              </a:ext>
            </a:extLst>
          </p:cNvPr>
          <p:cNvPicPr>
            <a:picLocks noChangeAspect="1"/>
          </p:cNvPicPr>
          <p:nvPr/>
        </p:nvPicPr>
        <p:blipFill>
          <a:blip r:embed="rId2"/>
          <a:stretch>
            <a:fillRect/>
          </a:stretch>
        </p:blipFill>
        <p:spPr>
          <a:xfrm>
            <a:off x="6729976" y="1052735"/>
            <a:ext cx="5220723" cy="5662389"/>
          </a:xfrm>
          <a:prstGeom prst="rect">
            <a:avLst/>
          </a:prstGeom>
        </p:spPr>
      </p:pic>
    </p:spTree>
    <p:extLst>
      <p:ext uri="{BB962C8B-B14F-4D97-AF65-F5344CB8AC3E}">
        <p14:creationId xmlns:p14="http://schemas.microsoft.com/office/powerpoint/2010/main" val="449233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A210-A93D-FE4E-8827-F99F6D32EF16}"/>
              </a:ext>
            </a:extLst>
          </p:cNvPr>
          <p:cNvSpPr>
            <a:spLocks noGrp="1"/>
          </p:cNvSpPr>
          <p:nvPr>
            <p:ph type="title"/>
          </p:nvPr>
        </p:nvSpPr>
        <p:spPr/>
        <p:txBody>
          <a:bodyPr>
            <a:normAutofit fontScale="90000"/>
          </a:bodyPr>
          <a:lstStyle/>
          <a:p>
            <a:r>
              <a:rPr lang="en-CA" dirty="0">
                <a:latin typeface="+mn-lt"/>
              </a:rPr>
              <a:t>Benefits of pre-registrations / registered reports </a:t>
            </a:r>
            <a:br>
              <a:rPr lang="en-CA" dirty="0"/>
            </a:br>
            <a:endParaRPr lang="en-US" dirty="0"/>
          </a:p>
        </p:txBody>
      </p:sp>
      <p:sp>
        <p:nvSpPr>
          <p:cNvPr id="3" name="Content Placeholder 2">
            <a:extLst>
              <a:ext uri="{FF2B5EF4-FFF2-40B4-BE49-F238E27FC236}">
                <a16:creationId xmlns:a16="http://schemas.microsoft.com/office/drawing/2014/main" id="{97E047B2-E5D0-0545-BBB1-423EC3EE3DAD}"/>
              </a:ext>
            </a:extLst>
          </p:cNvPr>
          <p:cNvSpPr>
            <a:spLocks noGrp="1"/>
          </p:cNvSpPr>
          <p:nvPr>
            <p:ph idx="1"/>
          </p:nvPr>
        </p:nvSpPr>
        <p:spPr/>
        <p:txBody>
          <a:bodyPr/>
          <a:lstStyle/>
          <a:p>
            <a:r>
              <a:rPr lang="en-CA" dirty="0"/>
              <a:t>Makes your science better by increasing the credibility of your results</a:t>
            </a:r>
          </a:p>
          <a:p>
            <a:pPr lvl="1"/>
            <a:endParaRPr lang="en-CA" dirty="0"/>
          </a:p>
          <a:p>
            <a:endParaRPr lang="en-CA" dirty="0"/>
          </a:p>
          <a:p>
            <a:r>
              <a:rPr lang="en-CA" dirty="0"/>
              <a:t>Allows you to stake your claim to your ideas earlier </a:t>
            </a:r>
          </a:p>
          <a:p>
            <a:pPr lvl="1"/>
            <a:r>
              <a:rPr lang="en-CA" dirty="0"/>
              <a:t>Keeps you honest </a:t>
            </a:r>
          </a:p>
          <a:p>
            <a:r>
              <a:rPr lang="en-CA" dirty="0"/>
              <a:t>Forces you to really think your project through </a:t>
            </a:r>
          </a:p>
          <a:p>
            <a:pPr lvl="1"/>
            <a:r>
              <a:rPr lang="en-CA" dirty="0"/>
              <a:t>Identify gaps in knowledge and reasoning </a:t>
            </a:r>
          </a:p>
          <a:p>
            <a:r>
              <a:rPr lang="en-CA" dirty="0"/>
              <a:t>It’s easy and you can win a $1,000 prize for publishing the results of your preregistered research. </a:t>
            </a:r>
          </a:p>
        </p:txBody>
      </p:sp>
      <p:pic>
        <p:nvPicPr>
          <p:cNvPr id="4" name="Picture 3">
            <a:extLst>
              <a:ext uri="{FF2B5EF4-FFF2-40B4-BE49-F238E27FC236}">
                <a16:creationId xmlns:a16="http://schemas.microsoft.com/office/drawing/2014/main" id="{EC1CA12D-6EE8-9244-A1CE-9EC7E75B2781}"/>
              </a:ext>
            </a:extLst>
          </p:cNvPr>
          <p:cNvPicPr>
            <a:picLocks noChangeAspect="1"/>
          </p:cNvPicPr>
          <p:nvPr/>
        </p:nvPicPr>
        <p:blipFill>
          <a:blip r:embed="rId2"/>
          <a:stretch>
            <a:fillRect/>
          </a:stretch>
        </p:blipFill>
        <p:spPr>
          <a:xfrm>
            <a:off x="9048328" y="2348880"/>
            <a:ext cx="2184400" cy="2578100"/>
          </a:xfrm>
          <a:prstGeom prst="rect">
            <a:avLst/>
          </a:prstGeom>
        </p:spPr>
      </p:pic>
    </p:spTree>
    <p:extLst>
      <p:ext uri="{BB962C8B-B14F-4D97-AF65-F5344CB8AC3E}">
        <p14:creationId xmlns:p14="http://schemas.microsoft.com/office/powerpoint/2010/main" val="581875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7DE4-AA74-694D-80A7-C2372FBCC3D0}"/>
              </a:ext>
            </a:extLst>
          </p:cNvPr>
          <p:cNvSpPr>
            <a:spLocks noGrp="1"/>
          </p:cNvSpPr>
          <p:nvPr>
            <p:ph type="title"/>
          </p:nvPr>
        </p:nvSpPr>
        <p:spPr/>
        <p:txBody>
          <a:bodyPr/>
          <a:lstStyle/>
          <a:p>
            <a:r>
              <a:rPr lang="en-US" dirty="0">
                <a:latin typeface="+mn-lt"/>
              </a:rPr>
              <a:t>How-to pre-register</a:t>
            </a:r>
          </a:p>
        </p:txBody>
      </p:sp>
      <p:sp>
        <p:nvSpPr>
          <p:cNvPr id="3" name="Content Placeholder 2">
            <a:extLst>
              <a:ext uri="{FF2B5EF4-FFF2-40B4-BE49-F238E27FC236}">
                <a16:creationId xmlns:a16="http://schemas.microsoft.com/office/drawing/2014/main" id="{D5C46BBE-9CFB-AA4E-AAC4-44373477041E}"/>
              </a:ext>
            </a:extLst>
          </p:cNvPr>
          <p:cNvSpPr>
            <a:spLocks noGrp="1"/>
          </p:cNvSpPr>
          <p:nvPr>
            <p:ph idx="1"/>
          </p:nvPr>
        </p:nvSpPr>
        <p:spPr/>
        <p:txBody>
          <a:bodyPr>
            <a:normAutofit/>
          </a:bodyPr>
          <a:lstStyle/>
          <a:p>
            <a:r>
              <a:rPr lang="en-CA" dirty="0"/>
              <a:t>As “registered report”</a:t>
            </a:r>
          </a:p>
          <a:p>
            <a:pPr lvl="1"/>
            <a:r>
              <a:rPr lang="en-CA" dirty="0"/>
              <a:t>See specific journal guidelines: </a:t>
            </a:r>
          </a:p>
          <a:p>
            <a:r>
              <a:rPr lang="en-CA" dirty="0"/>
              <a:t>As simple “pre-registration” </a:t>
            </a:r>
          </a:p>
          <a:p>
            <a:pPr lvl="1"/>
            <a:r>
              <a:rPr lang="en-CA" dirty="0"/>
              <a:t>On </a:t>
            </a:r>
            <a:r>
              <a:rPr lang="en-CA" dirty="0" err="1"/>
              <a:t>OSF.io</a:t>
            </a:r>
            <a:r>
              <a:rPr lang="en-CA" dirty="0"/>
              <a:t> </a:t>
            </a:r>
          </a:p>
          <a:p>
            <a:r>
              <a:rPr lang="en-CA" dirty="0"/>
              <a:t>When to preregister? </a:t>
            </a:r>
          </a:p>
          <a:p>
            <a:pPr lvl="1"/>
            <a:r>
              <a:rPr lang="en-CA" dirty="0"/>
              <a:t>Right before your next round of data collection</a:t>
            </a:r>
          </a:p>
          <a:p>
            <a:pPr lvl="1"/>
            <a:r>
              <a:rPr lang="en-CA" dirty="0"/>
              <a:t>After you are asked to collect more data in peer review </a:t>
            </a:r>
          </a:p>
          <a:p>
            <a:pPr lvl="1"/>
            <a:r>
              <a:rPr lang="en-CA" dirty="0"/>
              <a:t>Before you begin analysis of an existing data set </a:t>
            </a:r>
          </a:p>
          <a:p>
            <a:endParaRPr lang="en-US" dirty="0"/>
          </a:p>
        </p:txBody>
      </p:sp>
      <p:pic>
        <p:nvPicPr>
          <p:cNvPr id="4" name="Picture 3">
            <a:extLst>
              <a:ext uri="{FF2B5EF4-FFF2-40B4-BE49-F238E27FC236}">
                <a16:creationId xmlns:a16="http://schemas.microsoft.com/office/drawing/2014/main" id="{A4E8A9E8-CDE6-6744-AE39-A77EA9410392}"/>
              </a:ext>
            </a:extLst>
          </p:cNvPr>
          <p:cNvPicPr>
            <a:picLocks noChangeAspect="1"/>
          </p:cNvPicPr>
          <p:nvPr/>
        </p:nvPicPr>
        <p:blipFill>
          <a:blip r:embed="rId2"/>
          <a:stretch>
            <a:fillRect/>
          </a:stretch>
        </p:blipFill>
        <p:spPr>
          <a:xfrm>
            <a:off x="9624392" y="260648"/>
            <a:ext cx="2171700" cy="2235200"/>
          </a:xfrm>
          <a:prstGeom prst="rect">
            <a:avLst/>
          </a:prstGeom>
        </p:spPr>
      </p:pic>
    </p:spTree>
    <p:extLst>
      <p:ext uri="{BB962C8B-B14F-4D97-AF65-F5344CB8AC3E}">
        <p14:creationId xmlns:p14="http://schemas.microsoft.com/office/powerpoint/2010/main" val="997175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CEE9-195A-0841-BABF-8E5DC99FD975}"/>
              </a:ext>
            </a:extLst>
          </p:cNvPr>
          <p:cNvSpPr>
            <a:spLocks noGrp="1"/>
          </p:cNvSpPr>
          <p:nvPr>
            <p:ph type="title"/>
          </p:nvPr>
        </p:nvSpPr>
        <p:spPr/>
        <p:txBody>
          <a:bodyPr/>
          <a:lstStyle/>
          <a:p>
            <a:r>
              <a:rPr lang="en-US" dirty="0">
                <a:latin typeface="+mn-lt"/>
              </a:rPr>
              <a:t>Benefits of Open Scholarship for early career researchers</a:t>
            </a:r>
          </a:p>
        </p:txBody>
      </p:sp>
      <p:sp>
        <p:nvSpPr>
          <p:cNvPr id="3" name="Content Placeholder 2">
            <a:extLst>
              <a:ext uri="{FF2B5EF4-FFF2-40B4-BE49-F238E27FC236}">
                <a16:creationId xmlns:a16="http://schemas.microsoft.com/office/drawing/2014/main" id="{E7B0DF7D-1DF4-704E-92A2-7A321FB4F678}"/>
              </a:ext>
            </a:extLst>
          </p:cNvPr>
          <p:cNvSpPr>
            <a:spLocks noGrp="1"/>
          </p:cNvSpPr>
          <p:nvPr>
            <p:ph idx="1"/>
          </p:nvPr>
        </p:nvSpPr>
        <p:spPr/>
        <p:txBody>
          <a:bodyPr>
            <a:normAutofit lnSpcReduction="10000"/>
          </a:bodyPr>
          <a:lstStyle/>
          <a:p>
            <a:r>
              <a:rPr lang="en-CA" dirty="0"/>
              <a:t>Become a pioneer</a:t>
            </a:r>
          </a:p>
          <a:p>
            <a:r>
              <a:rPr lang="en-CA" dirty="0"/>
              <a:t>Distinguish yourself from the crowd</a:t>
            </a:r>
          </a:p>
          <a:p>
            <a:r>
              <a:rPr lang="en-CA" dirty="0"/>
              <a:t>Receive higher citations</a:t>
            </a:r>
          </a:p>
          <a:p>
            <a:r>
              <a:rPr lang="en-CA" dirty="0"/>
              <a:t>Get known faster</a:t>
            </a:r>
          </a:p>
          <a:p>
            <a:r>
              <a:rPr lang="en-CA" dirty="0"/>
              <a:t>Demonstrate research and societal impact  </a:t>
            </a:r>
          </a:p>
          <a:p>
            <a:r>
              <a:rPr lang="en-CA" dirty="0"/>
              <a:t>Enhances your credibility</a:t>
            </a:r>
          </a:p>
          <a:p>
            <a:r>
              <a:rPr lang="en-CA" dirty="0"/>
              <a:t>Develop a better research network </a:t>
            </a:r>
          </a:p>
          <a:p>
            <a:r>
              <a:rPr lang="en-CA" dirty="0"/>
              <a:t>Increasingly a requirement! </a:t>
            </a:r>
          </a:p>
          <a:p>
            <a:r>
              <a:rPr lang="en-CA" dirty="0"/>
              <a:t>Unstoppable &amp; Necessary!</a:t>
            </a:r>
            <a:endParaRPr lang="en-US" dirty="0"/>
          </a:p>
        </p:txBody>
      </p:sp>
      <p:pic>
        <p:nvPicPr>
          <p:cNvPr id="4" name="Picture 3">
            <a:extLst>
              <a:ext uri="{FF2B5EF4-FFF2-40B4-BE49-F238E27FC236}">
                <a16:creationId xmlns:a16="http://schemas.microsoft.com/office/drawing/2014/main" id="{3B56AD32-B344-7349-BCE9-E1EF36B7AE2A}"/>
              </a:ext>
            </a:extLst>
          </p:cNvPr>
          <p:cNvPicPr>
            <a:picLocks noChangeAspect="1"/>
          </p:cNvPicPr>
          <p:nvPr/>
        </p:nvPicPr>
        <p:blipFill>
          <a:blip r:embed="rId2"/>
          <a:stretch>
            <a:fillRect/>
          </a:stretch>
        </p:blipFill>
        <p:spPr>
          <a:xfrm>
            <a:off x="7608168" y="1690688"/>
            <a:ext cx="4203700" cy="4330700"/>
          </a:xfrm>
          <a:prstGeom prst="rect">
            <a:avLst/>
          </a:prstGeom>
        </p:spPr>
      </p:pic>
    </p:spTree>
    <p:extLst>
      <p:ext uri="{BB962C8B-B14F-4D97-AF65-F5344CB8AC3E}">
        <p14:creationId xmlns:p14="http://schemas.microsoft.com/office/powerpoint/2010/main" val="1115048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22B6A-5E09-EB45-BF13-C47868CBEB95}"/>
              </a:ext>
            </a:extLst>
          </p:cNvPr>
          <p:cNvPicPr>
            <a:picLocks noChangeAspect="1"/>
          </p:cNvPicPr>
          <p:nvPr/>
        </p:nvPicPr>
        <p:blipFill>
          <a:blip r:embed="rId2"/>
          <a:stretch>
            <a:fillRect/>
          </a:stretch>
        </p:blipFill>
        <p:spPr>
          <a:xfrm>
            <a:off x="3791744" y="11069"/>
            <a:ext cx="4608512" cy="6846931"/>
          </a:xfrm>
          <a:prstGeom prst="rect">
            <a:avLst/>
          </a:prstGeom>
        </p:spPr>
      </p:pic>
      <p:sp>
        <p:nvSpPr>
          <p:cNvPr id="8" name="TextBox 7">
            <a:extLst>
              <a:ext uri="{FF2B5EF4-FFF2-40B4-BE49-F238E27FC236}">
                <a16:creationId xmlns:a16="http://schemas.microsoft.com/office/drawing/2014/main" id="{B2E717C1-7962-1B48-84BB-E4948A95EB17}"/>
              </a:ext>
            </a:extLst>
          </p:cNvPr>
          <p:cNvSpPr txBox="1"/>
          <p:nvPr/>
        </p:nvSpPr>
        <p:spPr>
          <a:xfrm>
            <a:off x="8367116" y="6477599"/>
            <a:ext cx="6096000" cy="338554"/>
          </a:xfrm>
          <a:prstGeom prst="rect">
            <a:avLst/>
          </a:prstGeom>
          <a:noFill/>
        </p:spPr>
        <p:txBody>
          <a:bodyPr wrap="square">
            <a:spAutoFit/>
          </a:bodyPr>
          <a:lstStyle/>
          <a:p>
            <a:r>
              <a:rPr lang="en-US" sz="1600" dirty="0">
                <a:hlinkClick r:id="rId3"/>
              </a:rPr>
              <a:t>https://</a:t>
            </a:r>
            <a:r>
              <a:rPr lang="en-US" sz="1600" dirty="0" err="1">
                <a:hlinkClick r:id="rId3"/>
              </a:rPr>
              <a:t>www.nature.com</a:t>
            </a:r>
            <a:r>
              <a:rPr lang="en-US" sz="1600" dirty="0">
                <a:hlinkClick r:id="rId3"/>
              </a:rPr>
              <a:t>/articles/533452a</a:t>
            </a:r>
            <a:endParaRPr lang="en-US" sz="1600" dirty="0"/>
          </a:p>
        </p:txBody>
      </p:sp>
    </p:spTree>
    <p:extLst>
      <p:ext uri="{BB962C8B-B14F-4D97-AF65-F5344CB8AC3E}">
        <p14:creationId xmlns:p14="http://schemas.microsoft.com/office/powerpoint/2010/main" val="328369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shows a researcher evolving their research practices to move towards the era of open research. The image starts with the person looking anxious about engaging with open science, slowly they take a few steps, feel comfortable about sharing their work, and finally start to collaborate with others.">
            <a:extLst>
              <a:ext uri="{FF2B5EF4-FFF2-40B4-BE49-F238E27FC236}">
                <a16:creationId xmlns:a16="http://schemas.microsoft.com/office/drawing/2014/main" id="{38BDF06B-41CE-1C83-478D-220BA1E5B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850"/>
          <a:stretch/>
        </p:blipFill>
        <p:spPr bwMode="auto">
          <a:xfrm>
            <a:off x="499136" y="1052736"/>
            <a:ext cx="11193727" cy="47525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umanities Stock Illustrations – 800 Humanities Stock Illustrations,  Vectors &amp; Clipart - Dreamstime">
            <a:extLst>
              <a:ext uri="{FF2B5EF4-FFF2-40B4-BE49-F238E27FC236}">
                <a16:creationId xmlns:a16="http://schemas.microsoft.com/office/drawing/2014/main" id="{7FA3FDFA-743E-3DEF-3F64-37070D5565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01" t="-1064" r="18550" b="18116"/>
          <a:stretch/>
        </p:blipFill>
        <p:spPr bwMode="auto">
          <a:xfrm>
            <a:off x="1775520" y="-201228"/>
            <a:ext cx="160787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cience Icon Or Logo In Modern Line Style. High Quality Black Outline  Pictogram For Web Site Design And Mobile Apps. Vector Illustration On A  White Background. Royalty Free SVG, Cliparts, Vectors, and">
            <a:extLst>
              <a:ext uri="{FF2B5EF4-FFF2-40B4-BE49-F238E27FC236}">
                <a16:creationId xmlns:a16="http://schemas.microsoft.com/office/drawing/2014/main" id="{CAA3533A-6ECC-80F7-2ACA-F3F1956DE1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37" t="12201" r="20914" b="15887"/>
          <a:stretch/>
        </p:blipFill>
        <p:spPr bwMode="auto">
          <a:xfrm>
            <a:off x="5323779" y="45380"/>
            <a:ext cx="1430531" cy="17703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ocial science - Free education icons">
            <a:extLst>
              <a:ext uri="{FF2B5EF4-FFF2-40B4-BE49-F238E27FC236}">
                <a16:creationId xmlns:a16="http://schemas.microsoft.com/office/drawing/2014/main" id="{1254DC24-6690-CD15-673B-010C623FB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171" y="45380"/>
            <a:ext cx="1523008" cy="1523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0080C9-71DE-F90C-E3AE-DE16C5AF4626}"/>
              </a:ext>
            </a:extLst>
          </p:cNvPr>
          <p:cNvSpPr txBox="1"/>
          <p:nvPr/>
        </p:nvSpPr>
        <p:spPr>
          <a:xfrm>
            <a:off x="1951721" y="1814996"/>
            <a:ext cx="1255472" cy="369332"/>
          </a:xfrm>
          <a:prstGeom prst="rect">
            <a:avLst/>
          </a:prstGeom>
          <a:noFill/>
        </p:spPr>
        <p:txBody>
          <a:bodyPr wrap="none" rtlCol="0">
            <a:spAutoFit/>
          </a:bodyPr>
          <a:lstStyle/>
          <a:p>
            <a:r>
              <a:rPr lang="en-US" dirty="0"/>
              <a:t>Humanities</a:t>
            </a:r>
          </a:p>
        </p:txBody>
      </p:sp>
      <p:sp>
        <p:nvSpPr>
          <p:cNvPr id="9" name="TextBox 8">
            <a:extLst>
              <a:ext uri="{FF2B5EF4-FFF2-40B4-BE49-F238E27FC236}">
                <a16:creationId xmlns:a16="http://schemas.microsoft.com/office/drawing/2014/main" id="{5A339082-16EC-A0A7-3CCD-23C6E88104F2}"/>
              </a:ext>
            </a:extLst>
          </p:cNvPr>
          <p:cNvSpPr txBox="1"/>
          <p:nvPr/>
        </p:nvSpPr>
        <p:spPr>
          <a:xfrm>
            <a:off x="3699258" y="1816690"/>
            <a:ext cx="1576072" cy="369332"/>
          </a:xfrm>
          <a:prstGeom prst="rect">
            <a:avLst/>
          </a:prstGeom>
          <a:noFill/>
        </p:spPr>
        <p:txBody>
          <a:bodyPr wrap="none" rtlCol="0">
            <a:spAutoFit/>
          </a:bodyPr>
          <a:lstStyle/>
          <a:p>
            <a:r>
              <a:rPr lang="en-US" dirty="0"/>
              <a:t>Social Sciences</a:t>
            </a:r>
          </a:p>
        </p:txBody>
      </p:sp>
      <p:sp>
        <p:nvSpPr>
          <p:cNvPr id="10" name="TextBox 9">
            <a:extLst>
              <a:ext uri="{FF2B5EF4-FFF2-40B4-BE49-F238E27FC236}">
                <a16:creationId xmlns:a16="http://schemas.microsoft.com/office/drawing/2014/main" id="{2D81A10B-E242-AC8A-698D-12C8ADDB510A}"/>
              </a:ext>
            </a:extLst>
          </p:cNvPr>
          <p:cNvSpPr txBox="1"/>
          <p:nvPr/>
        </p:nvSpPr>
        <p:spPr>
          <a:xfrm>
            <a:off x="5512673" y="1814996"/>
            <a:ext cx="981359" cy="369332"/>
          </a:xfrm>
          <a:prstGeom prst="rect">
            <a:avLst/>
          </a:prstGeom>
          <a:noFill/>
        </p:spPr>
        <p:txBody>
          <a:bodyPr wrap="none" rtlCol="0">
            <a:spAutoFit/>
          </a:bodyPr>
          <a:lstStyle/>
          <a:p>
            <a:r>
              <a:rPr lang="en-US" dirty="0"/>
              <a:t>Sciences</a:t>
            </a:r>
          </a:p>
        </p:txBody>
      </p:sp>
    </p:spTree>
    <p:extLst>
      <p:ext uri="{BB962C8B-B14F-4D97-AF65-F5344CB8AC3E}">
        <p14:creationId xmlns:p14="http://schemas.microsoft.com/office/powerpoint/2010/main" val="746212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9"/>
          <p:cNvSpPr>
            <a:spLocks noGrp="1"/>
          </p:cNvSpPr>
          <p:nvPr>
            <p:ph type="title"/>
          </p:nvPr>
        </p:nvSpPr>
        <p:spPr/>
        <p:txBody>
          <a:bodyPr/>
          <a:lstStyle/>
          <a:p>
            <a:pPr eaLnBrk="1" hangingPunct="1"/>
            <a:r>
              <a:rPr lang="en-US" dirty="0">
                <a:latin typeface="+mn-lt"/>
              </a:rPr>
              <a:t>Open Scholarship - readings</a:t>
            </a:r>
          </a:p>
        </p:txBody>
      </p:sp>
      <p:sp>
        <p:nvSpPr>
          <p:cNvPr id="5" name="TextBox 4">
            <a:extLst>
              <a:ext uri="{FF2B5EF4-FFF2-40B4-BE49-F238E27FC236}">
                <a16:creationId xmlns:a16="http://schemas.microsoft.com/office/drawing/2014/main" id="{F3477888-102E-1B43-B02E-7A2ABD2E1F2F}"/>
              </a:ext>
            </a:extLst>
          </p:cNvPr>
          <p:cNvSpPr txBox="1"/>
          <p:nvPr/>
        </p:nvSpPr>
        <p:spPr>
          <a:xfrm>
            <a:off x="1055440" y="1690688"/>
            <a:ext cx="9505056" cy="4401205"/>
          </a:xfrm>
          <a:prstGeom prst="rect">
            <a:avLst/>
          </a:prstGeom>
          <a:noFill/>
        </p:spPr>
        <p:txBody>
          <a:bodyPr wrap="square">
            <a:spAutoFit/>
          </a:bodyPr>
          <a:lstStyle/>
          <a:p>
            <a:pPr>
              <a:buFont typeface="Arial" panose="020B0604020202020204" pitchFamily="34" charset="0"/>
              <a:buChar char="•"/>
            </a:pPr>
            <a:r>
              <a:rPr lang="en-CA" sz="2800" dirty="0">
                <a:effectLst/>
              </a:rPr>
              <a:t> Open Science handbook: </a:t>
            </a:r>
            <a:r>
              <a:rPr lang="en-CA" sz="2800" dirty="0">
                <a:solidFill>
                  <a:srgbClr val="0260BF"/>
                </a:solidFill>
                <a:effectLst/>
                <a:hlinkClick r:id="rId2"/>
              </a:rPr>
              <a:t>https://</a:t>
            </a:r>
            <a:r>
              <a:rPr lang="en-CA" sz="2800" dirty="0" err="1">
                <a:solidFill>
                  <a:srgbClr val="0260BF"/>
                </a:solidFill>
                <a:effectLst/>
                <a:hlinkClick r:id="rId2"/>
              </a:rPr>
              <a:t>zenodo.org</a:t>
            </a:r>
            <a:r>
              <a:rPr lang="en-CA" sz="2800" dirty="0">
                <a:solidFill>
                  <a:srgbClr val="0260BF"/>
                </a:solidFill>
                <a:effectLst/>
                <a:hlinkClick r:id="rId2"/>
              </a:rPr>
              <a:t>/record/1212496#.W1deLbgpDb0 </a:t>
            </a:r>
            <a:endParaRPr lang="en-CA" sz="2800" dirty="0">
              <a:effectLst/>
            </a:endParaRPr>
          </a:p>
          <a:p>
            <a:pPr>
              <a:buFont typeface="Arial" panose="020B0604020202020204" pitchFamily="34" charset="0"/>
              <a:buChar char="•"/>
            </a:pPr>
            <a:r>
              <a:rPr lang="en-CA" sz="2800" dirty="0">
                <a:effectLst/>
              </a:rPr>
              <a:t> The Turing Way </a:t>
            </a:r>
            <a:r>
              <a:rPr lang="en-CA" sz="2800" dirty="0">
                <a:effectLst/>
                <a:hlinkClick r:id="rId3"/>
              </a:rPr>
              <a:t>https://the-turing-way.netlify.app/communication/open.html</a:t>
            </a:r>
            <a:r>
              <a:rPr lang="en-CA" sz="2800" dirty="0">
                <a:effectLst/>
              </a:rPr>
              <a:t>  </a:t>
            </a:r>
            <a:endParaRPr lang="en-CA" sz="2800" dirty="0"/>
          </a:p>
          <a:p>
            <a:pPr>
              <a:buFont typeface="Arial" panose="020B0604020202020204" pitchFamily="34" charset="0"/>
              <a:buChar char="•"/>
            </a:pPr>
            <a:r>
              <a:rPr lang="en-CA" sz="2800" dirty="0">
                <a:effectLst/>
              </a:rPr>
              <a:t>FOSTER Open Science: </a:t>
            </a:r>
            <a:r>
              <a:rPr lang="en-CA" sz="2800" dirty="0" err="1">
                <a:solidFill>
                  <a:srgbClr val="0260BF"/>
                </a:solidFill>
                <a:effectLst/>
              </a:rPr>
              <a:t>www.fosteropenscience.eu</a:t>
            </a:r>
            <a:r>
              <a:rPr lang="en-CA" sz="2800" dirty="0">
                <a:solidFill>
                  <a:srgbClr val="0260BF"/>
                </a:solidFill>
                <a:effectLst/>
              </a:rPr>
              <a:t> </a:t>
            </a:r>
            <a:endParaRPr lang="en-CA" sz="2800" dirty="0">
              <a:effectLst/>
            </a:endParaRPr>
          </a:p>
          <a:p>
            <a:pPr>
              <a:buFont typeface="Arial" panose="020B0604020202020204" pitchFamily="34" charset="0"/>
              <a:buChar char="•"/>
            </a:pPr>
            <a:r>
              <a:rPr lang="en-CA" sz="2800" dirty="0">
                <a:effectLst/>
              </a:rPr>
              <a:t> Open Science Foundation: </a:t>
            </a:r>
            <a:r>
              <a:rPr lang="en-CA" sz="2800" dirty="0" err="1">
                <a:solidFill>
                  <a:srgbClr val="0260BF"/>
                </a:solidFill>
                <a:effectLst/>
              </a:rPr>
              <a:t>www.OSF.io</a:t>
            </a:r>
            <a:r>
              <a:rPr lang="en-CA" sz="2800" dirty="0">
                <a:solidFill>
                  <a:srgbClr val="0260BF"/>
                </a:solidFill>
                <a:effectLst/>
              </a:rPr>
              <a:t> </a:t>
            </a:r>
            <a:endParaRPr lang="en-CA" sz="2800" dirty="0">
              <a:effectLst/>
            </a:endParaRPr>
          </a:p>
          <a:p>
            <a:pPr>
              <a:buFont typeface="Arial" panose="020B0604020202020204" pitchFamily="34" charset="0"/>
              <a:buChar char="•"/>
            </a:pPr>
            <a:r>
              <a:rPr lang="en-CA" sz="2800" dirty="0">
                <a:effectLst/>
              </a:rPr>
              <a:t> Center for Open Science: </a:t>
            </a:r>
            <a:r>
              <a:rPr lang="en-CA" sz="2800" dirty="0">
                <a:solidFill>
                  <a:srgbClr val="0260BF"/>
                </a:solidFill>
                <a:effectLst/>
                <a:hlinkClick r:id="rId4"/>
              </a:rPr>
              <a:t>www.cos.io</a:t>
            </a:r>
            <a:endParaRPr lang="en-CA" sz="2800" dirty="0">
              <a:solidFill>
                <a:srgbClr val="0260BF"/>
              </a:solidFill>
              <a:effectLst/>
            </a:endParaRPr>
          </a:p>
          <a:p>
            <a:pPr>
              <a:buFont typeface="Arial" panose="020B0604020202020204" pitchFamily="34" charset="0"/>
              <a:buChar char="•"/>
            </a:pPr>
            <a:r>
              <a:rPr lang="en-CA" sz="2800" dirty="0">
                <a:solidFill>
                  <a:srgbClr val="0260BF"/>
                </a:solidFill>
                <a:effectLst/>
              </a:rPr>
              <a:t> </a:t>
            </a:r>
            <a:r>
              <a:rPr lang="en-CA" sz="2800" dirty="0" err="1">
                <a:solidFill>
                  <a:srgbClr val="0260BF"/>
                </a:solidFill>
                <a:effectLst/>
              </a:rPr>
              <a:t>www.opensource.com</a:t>
            </a:r>
            <a:r>
              <a:rPr lang="en-CA" sz="2800" dirty="0">
                <a:solidFill>
                  <a:srgbClr val="0260BF"/>
                </a:solidFill>
                <a:effectLst/>
              </a:rPr>
              <a:t> </a:t>
            </a:r>
          </a:p>
          <a:p>
            <a:pPr>
              <a:buFont typeface="Arial" panose="020B0604020202020204" pitchFamily="34" charset="0"/>
              <a:buChar char="•"/>
            </a:pPr>
            <a:r>
              <a:rPr lang="en-CA" sz="2800" dirty="0">
                <a:solidFill>
                  <a:srgbClr val="0260BF"/>
                </a:solidFill>
              </a:rPr>
              <a:t> </a:t>
            </a:r>
            <a:r>
              <a:rPr lang="en-CA" sz="2800" dirty="0" err="1">
                <a:solidFill>
                  <a:srgbClr val="0260BF"/>
                </a:solidFill>
                <a:effectLst/>
              </a:rPr>
              <a:t>www.openscience.com</a:t>
            </a:r>
            <a:br>
              <a:rPr lang="en-CA" sz="2800" dirty="0">
                <a:solidFill>
                  <a:srgbClr val="0260BF"/>
                </a:solidFill>
                <a:effectLst/>
              </a:rPr>
            </a:br>
            <a:endParaRPr lang="en-CA" sz="2800" dirty="0">
              <a:effectLst/>
            </a:endParaRPr>
          </a:p>
        </p:txBody>
      </p:sp>
    </p:spTree>
    <p:extLst>
      <p:ext uri="{BB962C8B-B14F-4D97-AF65-F5344CB8AC3E}">
        <p14:creationId xmlns:p14="http://schemas.microsoft.com/office/powerpoint/2010/main" val="279450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9"/>
          <p:cNvSpPr>
            <a:spLocks noGrp="1"/>
          </p:cNvSpPr>
          <p:nvPr>
            <p:ph type="title"/>
          </p:nvPr>
        </p:nvSpPr>
        <p:spPr>
          <a:xfrm>
            <a:off x="263352" y="188640"/>
            <a:ext cx="10515600" cy="1325563"/>
          </a:xfrm>
        </p:spPr>
        <p:txBody>
          <a:bodyPr/>
          <a:lstStyle/>
          <a:p>
            <a:pPr eaLnBrk="1" hangingPunct="1"/>
            <a:r>
              <a:rPr lang="en-US" dirty="0">
                <a:latin typeface="Arial Bold" charset="0"/>
              </a:rPr>
              <a:t>Currently identified issues</a:t>
            </a:r>
          </a:p>
        </p:txBody>
      </p:sp>
      <p:sp>
        <p:nvSpPr>
          <p:cNvPr id="5" name="Content Placeholder 4"/>
          <p:cNvSpPr>
            <a:spLocks noGrp="1"/>
          </p:cNvSpPr>
          <p:nvPr>
            <p:ph idx="1"/>
          </p:nvPr>
        </p:nvSpPr>
        <p:spPr>
          <a:xfrm>
            <a:off x="551384" y="1340768"/>
            <a:ext cx="10945216" cy="5328592"/>
          </a:xfrm>
        </p:spPr>
        <p:txBody>
          <a:bodyPr>
            <a:normAutofit/>
          </a:bodyPr>
          <a:lstStyle/>
          <a:p>
            <a:r>
              <a:rPr lang="en-US" b="1" dirty="0"/>
              <a:t>Publication bias</a:t>
            </a:r>
          </a:p>
          <a:p>
            <a:r>
              <a:rPr lang="en-US" b="1" dirty="0"/>
              <a:t>P-hacking</a:t>
            </a:r>
          </a:p>
          <a:p>
            <a:pPr lvl="1"/>
            <a:r>
              <a:rPr lang="en-CA" dirty="0"/>
              <a:t>Inappropriate manipulation of data to enable a favoured result. </a:t>
            </a:r>
          </a:p>
          <a:p>
            <a:pPr lvl="1"/>
            <a:r>
              <a:rPr lang="en-CA" dirty="0"/>
              <a:t>58% of researchers admit to peeking at the results and then decided whether to collect more data, 43% had decided to throw out data only after checking its impact on the </a:t>
            </a:r>
            <a:r>
              <a:rPr lang="en-CA" i="1" dirty="0"/>
              <a:t>p</a:t>
            </a:r>
            <a:r>
              <a:rPr lang="en-CA" dirty="0"/>
              <a:t>-value (Loewenstein et al., 2012)</a:t>
            </a:r>
            <a:endParaRPr lang="en-US" dirty="0"/>
          </a:p>
          <a:p>
            <a:r>
              <a:rPr lang="en-US" dirty="0"/>
              <a:t>Omission of crucial details </a:t>
            </a:r>
            <a:r>
              <a:rPr lang="en-US" b="1" dirty="0"/>
              <a:t>for proper replication </a:t>
            </a:r>
            <a:r>
              <a:rPr lang="en-US" dirty="0"/>
              <a:t>of full study</a:t>
            </a:r>
          </a:p>
          <a:p>
            <a:r>
              <a:rPr lang="en-US" b="1" dirty="0"/>
              <a:t>Inappropriate methods </a:t>
            </a:r>
            <a:r>
              <a:rPr lang="en-US" dirty="0"/>
              <a:t>e.g., multiple comparison problem.</a:t>
            </a:r>
          </a:p>
        </p:txBody>
      </p:sp>
    </p:spTree>
    <p:extLst>
      <p:ext uri="{BB962C8B-B14F-4D97-AF65-F5344CB8AC3E}">
        <p14:creationId xmlns:p14="http://schemas.microsoft.com/office/powerpoint/2010/main" val="260225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Duke Study on fMRI Brain Scans for Post-Concussion Syndrome Detection">
            <a:extLst>
              <a:ext uri="{FF2B5EF4-FFF2-40B4-BE49-F238E27FC236}">
                <a16:creationId xmlns:a16="http://schemas.microsoft.com/office/drawing/2014/main" id="{A53E2E3C-1061-D21F-FECC-D9E329CA5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88" r="995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7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ishfmri">
            <a:extLst>
              <a:ext uri="{FF2B5EF4-FFF2-40B4-BE49-F238E27FC236}">
                <a16:creationId xmlns:a16="http://schemas.microsoft.com/office/drawing/2014/main" id="{B10C9505-F6DA-284E-B7D4-3D17BC38E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0" t="11046" r="5177" b="10049"/>
          <a:stretch/>
        </p:blipFill>
        <p:spPr bwMode="auto">
          <a:xfrm>
            <a:off x="7301" y="14856"/>
            <a:ext cx="6974396" cy="3918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MRI Gets Slap in the Face with a Dead Fish | Discover Magazine">
            <a:extLst>
              <a:ext uri="{FF2B5EF4-FFF2-40B4-BE49-F238E27FC236}">
                <a16:creationId xmlns:a16="http://schemas.microsoft.com/office/drawing/2014/main" id="{FDAD91FB-29D6-E647-ACED-12D876B2E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104" y="27140"/>
            <a:ext cx="5159896" cy="6879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DB1607-FBF6-FD4A-B744-58768A2F663E}"/>
              </a:ext>
            </a:extLst>
          </p:cNvPr>
          <p:cNvSpPr txBox="1"/>
          <p:nvPr/>
        </p:nvSpPr>
        <p:spPr>
          <a:xfrm>
            <a:off x="18411" y="6464355"/>
            <a:ext cx="6098344" cy="369332"/>
          </a:xfrm>
          <a:prstGeom prst="rect">
            <a:avLst/>
          </a:prstGeom>
          <a:noFill/>
        </p:spPr>
        <p:txBody>
          <a:bodyPr wrap="square">
            <a:spAutoFit/>
          </a:bodyPr>
          <a:lstStyle/>
          <a:p>
            <a:r>
              <a:rPr lang="en-US" dirty="0">
                <a:hlinkClick r:id="rId5"/>
              </a:rPr>
              <a:t>http://</a:t>
            </a:r>
            <a:r>
              <a:rPr lang="en-US" dirty="0" err="1">
                <a:hlinkClick r:id="rId5"/>
              </a:rPr>
              <a:t>prefrontal.org</a:t>
            </a:r>
            <a:r>
              <a:rPr lang="en-US" dirty="0">
                <a:hlinkClick r:id="rId5"/>
              </a:rPr>
              <a:t>/files/posters/Bennett-Salmon-2009.pdf</a:t>
            </a:r>
            <a:endParaRPr lang="en-US" dirty="0"/>
          </a:p>
        </p:txBody>
      </p:sp>
    </p:spTree>
    <p:extLst>
      <p:ext uri="{BB962C8B-B14F-4D97-AF65-F5344CB8AC3E}">
        <p14:creationId xmlns:p14="http://schemas.microsoft.com/office/powerpoint/2010/main" val="3682959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8CE9-D334-D94B-8326-4E14162625A9}"/>
              </a:ext>
            </a:extLst>
          </p:cNvPr>
          <p:cNvPicPr>
            <a:picLocks noChangeAspect="1"/>
          </p:cNvPicPr>
          <p:nvPr/>
        </p:nvPicPr>
        <p:blipFill>
          <a:blip r:embed="rId2"/>
          <a:stretch>
            <a:fillRect/>
          </a:stretch>
        </p:blipFill>
        <p:spPr>
          <a:xfrm>
            <a:off x="3359696" y="116632"/>
            <a:ext cx="5328592" cy="6681886"/>
          </a:xfrm>
          <a:prstGeom prst="rect">
            <a:avLst/>
          </a:prstGeom>
        </p:spPr>
      </p:pic>
      <p:sp>
        <p:nvSpPr>
          <p:cNvPr id="10" name="TextBox 9">
            <a:extLst>
              <a:ext uri="{FF2B5EF4-FFF2-40B4-BE49-F238E27FC236}">
                <a16:creationId xmlns:a16="http://schemas.microsoft.com/office/drawing/2014/main" id="{C48B1FFE-7356-254B-9444-2CCFB599EB36}"/>
              </a:ext>
            </a:extLst>
          </p:cNvPr>
          <p:cNvSpPr txBox="1"/>
          <p:nvPr/>
        </p:nvSpPr>
        <p:spPr>
          <a:xfrm>
            <a:off x="8544272" y="6470297"/>
            <a:ext cx="6096000" cy="338554"/>
          </a:xfrm>
          <a:prstGeom prst="rect">
            <a:avLst/>
          </a:prstGeom>
          <a:noFill/>
        </p:spPr>
        <p:txBody>
          <a:bodyPr wrap="square">
            <a:spAutoFit/>
          </a:bodyPr>
          <a:lstStyle/>
          <a:p>
            <a:r>
              <a:rPr lang="en-US" sz="1600" dirty="0">
                <a:hlinkClick r:id="rId3"/>
              </a:rPr>
              <a:t>https://</a:t>
            </a:r>
            <a:r>
              <a:rPr lang="en-US" sz="1600" dirty="0" err="1">
                <a:hlinkClick r:id="rId3"/>
              </a:rPr>
              <a:t>www.nature.com</a:t>
            </a:r>
            <a:r>
              <a:rPr lang="en-US" sz="1600" dirty="0">
                <a:hlinkClick r:id="rId3"/>
              </a:rPr>
              <a:t>/articles/533452a</a:t>
            </a:r>
            <a:endParaRPr lang="en-US" sz="1600" dirty="0"/>
          </a:p>
        </p:txBody>
      </p:sp>
    </p:spTree>
    <p:extLst>
      <p:ext uri="{BB962C8B-B14F-4D97-AF65-F5344CB8AC3E}">
        <p14:creationId xmlns:p14="http://schemas.microsoft.com/office/powerpoint/2010/main" val="112031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pen Science - Science.gc.ca">
            <a:extLst>
              <a:ext uri="{FF2B5EF4-FFF2-40B4-BE49-F238E27FC236}">
                <a16:creationId xmlns:a16="http://schemas.microsoft.com/office/drawing/2014/main" id="{AFC1295F-E190-114A-BB15-3B7C36111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71400"/>
            <a:ext cx="678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E4138E-5AEA-7445-B168-ED21DE2ADDD3}"/>
              </a:ext>
            </a:extLst>
          </p:cNvPr>
          <p:cNvSpPr txBox="1"/>
          <p:nvPr/>
        </p:nvSpPr>
        <p:spPr>
          <a:xfrm>
            <a:off x="7392144" y="6519446"/>
            <a:ext cx="6098344" cy="338554"/>
          </a:xfrm>
          <a:prstGeom prst="rect">
            <a:avLst/>
          </a:prstGeom>
          <a:noFill/>
        </p:spPr>
        <p:txBody>
          <a:bodyPr wrap="square">
            <a:spAutoFit/>
          </a:bodyPr>
          <a:lstStyle/>
          <a:p>
            <a:r>
              <a:rPr lang="en-US" sz="1600" dirty="0">
                <a:hlinkClick r:id="rId4"/>
              </a:rPr>
              <a:t>https://</a:t>
            </a:r>
            <a:r>
              <a:rPr lang="en-US" sz="1600" dirty="0" err="1">
                <a:hlinkClick r:id="rId4"/>
              </a:rPr>
              <a:t>science.gc.ca</a:t>
            </a:r>
            <a:r>
              <a:rPr lang="en-US" sz="1600" dirty="0">
                <a:hlinkClick r:id="rId4"/>
              </a:rPr>
              <a:t>/</a:t>
            </a:r>
            <a:r>
              <a:rPr lang="en-US" sz="1600" dirty="0" err="1">
                <a:hlinkClick r:id="rId4"/>
              </a:rPr>
              <a:t>eic</a:t>
            </a:r>
            <a:r>
              <a:rPr lang="en-US" sz="1600" dirty="0">
                <a:hlinkClick r:id="rId4"/>
              </a:rPr>
              <a:t>/site/063.nsf/</a:t>
            </a:r>
            <a:r>
              <a:rPr lang="en-US" sz="1600" dirty="0" err="1">
                <a:hlinkClick r:id="rId4"/>
              </a:rPr>
              <a:t>eng</a:t>
            </a:r>
            <a:r>
              <a:rPr lang="en-US" sz="1600" dirty="0">
                <a:hlinkClick r:id="rId4"/>
              </a:rPr>
              <a:t>/h_98054.html</a:t>
            </a:r>
            <a:endParaRPr lang="en-US" sz="1600" dirty="0"/>
          </a:p>
        </p:txBody>
      </p:sp>
    </p:spTree>
    <p:extLst>
      <p:ext uri="{BB962C8B-B14F-4D97-AF65-F5344CB8AC3E}">
        <p14:creationId xmlns:p14="http://schemas.microsoft.com/office/powerpoint/2010/main" val="4872694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644F03B9AA704590C08C6B7FB8D7A6" ma:contentTypeVersion="17" ma:contentTypeDescription="Create a new document." ma:contentTypeScope="" ma:versionID="cd9e30c3d8f098e276da3331a42c914e">
  <xsd:schema xmlns:xsd="http://www.w3.org/2001/XMLSchema" xmlns:xs="http://www.w3.org/2001/XMLSchema" xmlns:p="http://schemas.microsoft.com/office/2006/metadata/properties" xmlns:ns2="46a6642b-034d-43cb-b36a-e10f9100d3d4" xmlns:ns3="16da0b21-4db5-445f-a6ce-fc01caff4769" targetNamespace="http://schemas.microsoft.com/office/2006/metadata/properties" ma:root="true" ma:fieldsID="dc1009920ebf9d62412a7ed3d4365178" ns2:_="" ns3:_="">
    <xsd:import namespace="46a6642b-034d-43cb-b36a-e10f9100d3d4"/>
    <xsd:import namespace="16da0b21-4db5-445f-a6ce-fc01caff47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6642b-034d-43cb-b36a-e10f9100d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11843b-6948-4e45-a4d0-217e70d3d48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da0b21-4db5-445f-a6ce-fc01caff47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57b61cd-48da-434e-80a3-aec6290b1f88}" ma:internalName="TaxCatchAll" ma:showField="CatchAllData" ma:web="16da0b21-4db5-445f-a6ce-fc01caff47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da0b21-4db5-445f-a6ce-fc01caff4769" xsi:nil="true"/>
    <lcf76f155ced4ddcb4097134ff3c332f xmlns="46a6642b-034d-43cb-b36a-e10f9100d3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3F5D7E-D841-481E-B23B-047B505C5017}"/>
</file>

<file path=customXml/itemProps2.xml><?xml version="1.0" encoding="utf-8"?>
<ds:datastoreItem xmlns:ds="http://schemas.openxmlformats.org/officeDocument/2006/customXml" ds:itemID="{9F3035D5-C1FA-4D56-B33E-31307F0D90CF}"/>
</file>

<file path=customXml/itemProps3.xml><?xml version="1.0" encoding="utf-8"?>
<ds:datastoreItem xmlns:ds="http://schemas.openxmlformats.org/officeDocument/2006/customXml" ds:itemID="{23B0C863-E397-4DC8-9955-86DA17533E22}"/>
</file>

<file path=docProps/app.xml><?xml version="1.0" encoding="utf-8"?>
<Properties xmlns="http://schemas.openxmlformats.org/officeDocument/2006/extended-properties" xmlns:vt="http://schemas.openxmlformats.org/officeDocument/2006/docPropsVTypes">
  <Template>Office Theme</Template>
  <TotalTime>1277</TotalTime>
  <Words>2327</Words>
  <Application>Microsoft Macintosh PowerPoint</Application>
  <PresentationFormat>Widescreen</PresentationFormat>
  <Paragraphs>271</Paragraphs>
  <Slides>41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Bold</vt:lpstr>
      <vt:lpstr>BreveText</vt:lpstr>
      <vt:lpstr>Calibri</vt:lpstr>
      <vt:lpstr>Calibri Light</vt:lpstr>
      <vt:lpstr>Harding</vt:lpstr>
      <vt:lpstr>Noto Sans</vt:lpstr>
      <vt:lpstr>Office Theme</vt:lpstr>
      <vt:lpstr>PowerPoint Presentation</vt:lpstr>
      <vt:lpstr>Is Academia in Crisis?</vt:lpstr>
      <vt:lpstr>PowerPoint Presentation</vt:lpstr>
      <vt:lpstr>PowerPoint Presentation</vt:lpstr>
      <vt:lpstr>Currently identified issues</vt:lpstr>
      <vt:lpstr>PowerPoint Presentation</vt:lpstr>
      <vt:lpstr>PowerPoint Presentation</vt:lpstr>
      <vt:lpstr>PowerPoint Presentation</vt:lpstr>
      <vt:lpstr>PowerPoint Presentation</vt:lpstr>
      <vt:lpstr>More than open access publishing</vt:lpstr>
      <vt:lpstr>What is Open Science / Scholarship?</vt:lpstr>
      <vt:lpstr>Think about it…</vt:lpstr>
      <vt:lpstr>Benefits of Open Scholarship</vt:lpstr>
      <vt:lpstr>Why should research be open?</vt:lpstr>
      <vt:lpstr>Open Scholarship Success Stories</vt:lpstr>
      <vt:lpstr>Open Science Tools</vt:lpstr>
      <vt:lpstr>PowerPoint Presentation</vt:lpstr>
      <vt:lpstr>Let’s talk specifics…</vt:lpstr>
      <vt:lpstr>Open Access to Publications</vt:lpstr>
      <vt:lpstr>Benefit of posting pre-prints</vt:lpstr>
      <vt:lpstr>Open Access articles get more citations</vt:lpstr>
      <vt:lpstr>How-to pre-print</vt:lpstr>
      <vt:lpstr>Open peer review</vt:lpstr>
      <vt:lpstr>Why? Broken peer review</vt:lpstr>
      <vt:lpstr>Benefits of open peer review</vt:lpstr>
      <vt:lpstr>How-to peer-review openly </vt:lpstr>
      <vt:lpstr>Open Methods</vt:lpstr>
      <vt:lpstr>Benefits of open methods</vt:lpstr>
      <vt:lpstr>How-to share methods</vt:lpstr>
      <vt:lpstr>Open Data</vt:lpstr>
      <vt:lpstr>Benefits of open data</vt:lpstr>
      <vt:lpstr>Open Data is normal in some areas</vt:lpstr>
      <vt:lpstr>How-to make data available</vt:lpstr>
      <vt:lpstr>The new identity of pre-registration</vt:lpstr>
      <vt:lpstr>Pre-Registration/Registered Reports</vt:lpstr>
      <vt:lpstr>Pre-registration / registered reports  </vt:lpstr>
      <vt:lpstr>Benefits of pre-registrations / registered reports  </vt:lpstr>
      <vt:lpstr>How-to pre-register</vt:lpstr>
      <vt:lpstr>Benefits of Open Scholarship for early career researchers</vt:lpstr>
      <vt:lpstr>PowerPoint Presentation</vt:lpstr>
      <vt:lpstr>Open Scholarship - readings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Science &amp; Reproducibility</dc:title>
  <dc:creator>Leon Franzen</dc:creator>
  <cp:lastModifiedBy>Associate Dean of Planning &amp; Academic Facilities</cp:lastModifiedBy>
  <cp:revision>72</cp:revision>
  <cp:lastPrinted>2021-10-13T15:39:52Z</cp:lastPrinted>
  <dcterms:created xsi:type="dcterms:W3CDTF">2019-09-04T15:54:57Z</dcterms:created>
  <dcterms:modified xsi:type="dcterms:W3CDTF">2024-04-15T21:06:51Z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0x010100D6644F03B9AA704590C08C6B7FB8D7A6</vt:lpwstr>
  </property>
</Properties>
</file>